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6" r:id="rId4"/>
    <p:sldMasterId id="214748371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6858000" cx="12192000"/>
  <p:notesSz cx="6858000" cy="9144000"/>
  <p:embeddedFontLst>
    <p:embeddedFont>
      <p:font typeface="Montserrat"/>
      <p:regular r:id="rId107"/>
      <p:bold r:id="rId108"/>
      <p:italic r:id="rId109"/>
      <p:boldItalic r:id="rId110"/>
    </p:embeddedFont>
    <p:embeddedFont>
      <p:font typeface="Montserrat Medium"/>
      <p:regular r:id="rId111"/>
      <p:bold r:id="rId112"/>
      <p:italic r:id="rId113"/>
      <p:boldItalic r:id="rId114"/>
    </p:embeddedFont>
    <p:embeddedFont>
      <p:font typeface="Montserrat Light"/>
      <p:regular r:id="rId115"/>
      <p:bold r:id="rId116"/>
      <p:italic r:id="rId117"/>
      <p:boldItalic r:id="rId118"/>
    </p:embeddedFont>
    <p:embeddedFont>
      <p:font typeface="Montserrat ExtraBold"/>
      <p:bold r:id="rId119"/>
      <p:boldItalic r:id="rId120"/>
    </p:embeddedFont>
    <p:embeddedFont>
      <p:font typeface="Roboto Mono"/>
      <p:regular r:id="rId121"/>
      <p:bold r:id="rId122"/>
      <p:italic r:id="rId123"/>
      <p:boldItalic r:id="rId124"/>
    </p:embeddedFont>
    <p:embeddedFont>
      <p:font typeface="Gill Sans"/>
      <p:regular r:id="rId125"/>
      <p:bold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Montserrat-italic.fntdata"/><Relationship Id="rId108" Type="http://schemas.openxmlformats.org/officeDocument/2006/relationships/font" Target="fonts/Montserra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6" Type="http://schemas.openxmlformats.org/officeDocument/2006/relationships/font" Target="fonts/GillSans-bold.fntdata"/><Relationship Id="rId26" Type="http://schemas.openxmlformats.org/officeDocument/2006/relationships/slide" Target="slides/slide20.xml"/><Relationship Id="rId121" Type="http://schemas.openxmlformats.org/officeDocument/2006/relationships/font" Target="fonts/RobotoMono-regular.fntdata"/><Relationship Id="rId25" Type="http://schemas.openxmlformats.org/officeDocument/2006/relationships/slide" Target="slides/slide19.xml"/><Relationship Id="rId120" Type="http://schemas.openxmlformats.org/officeDocument/2006/relationships/font" Target="fonts/MontserratExtraBold-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GillSans-regular.fntdata"/><Relationship Id="rId29" Type="http://schemas.openxmlformats.org/officeDocument/2006/relationships/slide" Target="slides/slide23.xml"/><Relationship Id="rId124" Type="http://schemas.openxmlformats.org/officeDocument/2006/relationships/font" Target="fonts/RobotoMono-boldItalic.fntdata"/><Relationship Id="rId123" Type="http://schemas.openxmlformats.org/officeDocument/2006/relationships/font" Target="fonts/RobotoMono-italic.fntdata"/><Relationship Id="rId122" Type="http://schemas.openxmlformats.org/officeDocument/2006/relationships/font" Target="fonts/RobotoMono-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Light-boldItalic.fntdata"/><Relationship Id="rId117" Type="http://schemas.openxmlformats.org/officeDocument/2006/relationships/font" Target="fonts/MontserratLight-italic.fntdata"/><Relationship Id="rId116" Type="http://schemas.openxmlformats.org/officeDocument/2006/relationships/font" Target="fonts/MontserratLight-bold.fntdata"/><Relationship Id="rId115" Type="http://schemas.openxmlformats.org/officeDocument/2006/relationships/font" Target="fonts/MontserratLight-regular.fntdata"/><Relationship Id="rId119" Type="http://schemas.openxmlformats.org/officeDocument/2006/relationships/font" Target="fonts/MontserratExtraBold-bold.fntdata"/><Relationship Id="rId15" Type="http://schemas.openxmlformats.org/officeDocument/2006/relationships/slide" Target="slides/slide9.xml"/><Relationship Id="rId110" Type="http://schemas.openxmlformats.org/officeDocument/2006/relationships/font" Target="fonts/Montserra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Medium-boldItalic.fntdata"/><Relationship Id="rId18" Type="http://schemas.openxmlformats.org/officeDocument/2006/relationships/slide" Target="slides/slide12.xml"/><Relationship Id="rId113" Type="http://schemas.openxmlformats.org/officeDocument/2006/relationships/font" Target="fonts/MontserratMedium-italic.fntdata"/><Relationship Id="rId112" Type="http://schemas.openxmlformats.org/officeDocument/2006/relationships/font" Target="fonts/MontserratMedium-bold.fntdata"/><Relationship Id="rId111" Type="http://schemas.openxmlformats.org/officeDocument/2006/relationships/font" Target="fonts/MontserratMedium-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Shape 331"/>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2" name="Shape 332"/>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Shape 42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22" name="Shape 42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Shape 1540"/>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41" name="Shape 15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Shape 42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Shape 44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7" name="Shape 44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Shape 46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7" name="Shape 46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Shape 49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2" name="Shape 49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Shape 49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0" name="Shape 50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Shape 50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8" name="Shape 50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Shape 54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2" name="Shape 54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Shape 54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0" name="Shape 55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Shape 55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0" name="Shape 56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Shape 34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5" name="Shape 34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Shape 60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3" name="Shape 60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Shape 62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9" name="Shape 62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Shape 63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GB" sz="1100">
                <a:solidFill>
                  <a:srgbClr val="000000"/>
                </a:solidFill>
                <a:latin typeface="Arial"/>
                <a:ea typeface="Arial"/>
                <a:cs typeface="Arial"/>
                <a:sym typeface="Arial"/>
              </a:rPr>
              <a:t>Unlike in imperative languages, a function in Haskell is </a:t>
            </a:r>
            <a:r>
              <a:rPr i="1" lang="en-GB" sz="1100">
                <a:solidFill>
                  <a:srgbClr val="000000"/>
                </a:solidFill>
                <a:latin typeface="Arial"/>
                <a:ea typeface="Arial"/>
                <a:cs typeface="Arial"/>
                <a:sym typeface="Arial"/>
              </a:rPr>
              <a:t>really</a:t>
            </a:r>
            <a:r>
              <a:rPr lang="en-GB" sz="1100">
                <a:solidFill>
                  <a:srgbClr val="000000"/>
                </a:solidFill>
                <a:latin typeface="Arial"/>
                <a:ea typeface="Arial"/>
                <a:cs typeface="Arial"/>
                <a:sym typeface="Arial"/>
              </a:rPr>
              <a:t> a function, just as mathematicians intended it to be. To distinguish it from cheap imitations, Haskell functions are sometimes called </a:t>
            </a:r>
            <a:r>
              <a:rPr i="1" lang="en-GB" sz="1100">
                <a:solidFill>
                  <a:srgbClr val="000000"/>
                </a:solidFill>
                <a:latin typeface="Arial"/>
                <a:ea typeface="Arial"/>
                <a:cs typeface="Arial"/>
                <a:sym typeface="Arial"/>
              </a:rPr>
              <a:t>pure</a:t>
            </a:r>
            <a:r>
              <a:rPr lang="en-GB" sz="1100">
                <a:solidFill>
                  <a:srgbClr val="000000"/>
                </a:solidFill>
                <a:latin typeface="Arial"/>
                <a:ea typeface="Arial"/>
                <a:cs typeface="Arial"/>
                <a:sym typeface="Arial"/>
              </a:rPr>
              <a:t> functions. Here are the fundamental properties of a pure function:</a:t>
            </a:r>
            <a:endParaRPr sz="1100">
              <a:solidFill>
                <a:srgbClr val="000000"/>
              </a:solidFill>
              <a:latin typeface="Arial"/>
              <a:ea typeface="Arial"/>
              <a:cs typeface="Arial"/>
              <a:sym typeface="Arial"/>
            </a:endParaRPr>
          </a:p>
          <a:p>
            <a:pPr indent="-298450" lvl="0" marL="457200" rtl="0">
              <a:lnSpc>
                <a:spcPct val="115000"/>
              </a:lnSpc>
              <a:spcBef>
                <a:spcPts val="0"/>
              </a:spcBef>
              <a:spcAft>
                <a:spcPts val="0"/>
              </a:spcAft>
              <a:buSzPts val="1100"/>
              <a:buAutoNum type="arabicPeriod"/>
            </a:pPr>
            <a:r>
              <a:rPr lang="en-GB" sz="1100">
                <a:solidFill>
                  <a:srgbClr val="000000"/>
                </a:solidFill>
                <a:latin typeface="Arial"/>
                <a:ea typeface="Arial"/>
                <a:cs typeface="Arial"/>
                <a:sym typeface="Arial"/>
              </a:rPr>
              <a:t>A function returns exactly the same result every time it's called with the same set of arguments. In other words a function has no state, nor can it access any external state. Every time you call it, it behaves like a newborn baby with blank memory and no knowledge of the external world.</a:t>
            </a:r>
            <a:endParaRPr sz="1100">
              <a:solidFill>
                <a:srgbClr val="000000"/>
              </a:solidFill>
              <a:latin typeface="Arial"/>
              <a:ea typeface="Arial"/>
              <a:cs typeface="Arial"/>
              <a:sym typeface="Arial"/>
            </a:endParaRPr>
          </a:p>
          <a:p>
            <a:pPr indent="-298450" lvl="0" marL="457200" rtl="0">
              <a:lnSpc>
                <a:spcPct val="115000"/>
              </a:lnSpc>
              <a:spcBef>
                <a:spcPts val="0"/>
              </a:spcBef>
              <a:spcAft>
                <a:spcPts val="0"/>
              </a:spcAft>
              <a:buSzPts val="1100"/>
              <a:buAutoNum type="arabicPeriod"/>
            </a:pPr>
            <a:r>
              <a:rPr lang="en-GB" sz="1100">
                <a:solidFill>
                  <a:srgbClr val="000000"/>
                </a:solidFill>
                <a:latin typeface="Arial"/>
                <a:ea typeface="Arial"/>
                <a:cs typeface="Arial"/>
                <a:sym typeface="Arial"/>
              </a:rPr>
              <a:t>A function has no side effects. Calling a function once is the same as calling it twice and discarding the result of the first call. In fact if you discard the result of any function call, Haskell will spare itself the trouble and will never call the function. No wonder Haskell has a reputation for laziness (more about it later).</a:t>
            </a:r>
            <a:endParaRPr sz="1100">
              <a:solidFill>
                <a:srgbClr val="000000"/>
              </a:solidFill>
              <a:latin typeface="Arial"/>
              <a:ea typeface="Arial"/>
              <a:cs typeface="Arial"/>
              <a:sym typeface="Arial"/>
            </a:endParaRPr>
          </a:p>
          <a:p>
            <a:pPr indent="0" lvl="0" marL="0" rtl="0">
              <a:lnSpc>
                <a:spcPct val="115000"/>
              </a:lnSpc>
              <a:spcBef>
                <a:spcPts val="0"/>
              </a:spcBef>
              <a:spcAft>
                <a:spcPts val="0"/>
              </a:spcAft>
              <a:buClr>
                <a:srgbClr val="000000"/>
              </a:buClr>
              <a:buSzPts val="1100"/>
              <a:buFont typeface="Arial"/>
              <a:buNone/>
            </a:pPr>
            <a:r>
              <a:rPr lang="en-GB" sz="1100">
                <a:solidFill>
                  <a:srgbClr val="000000"/>
                </a:solidFill>
                <a:latin typeface="Arial"/>
                <a:ea typeface="Arial"/>
                <a:cs typeface="Arial"/>
                <a:sym typeface="Arial"/>
              </a:rPr>
              <a:t>One of the major strengths of Haskell is that the execution of pure functions can be easily parallelized because they have no side effects. With no side effects there are no data races -- the bane of parallel programming.</a:t>
            </a:r>
            <a:endParaRPr sz="1100">
              <a:solidFill>
                <a:srgbClr val="000000"/>
              </a:solidFill>
              <a:latin typeface="Arial"/>
              <a:ea typeface="Arial"/>
              <a:cs typeface="Arial"/>
              <a:sym typeface="Arial"/>
            </a:endParaRPr>
          </a:p>
          <a:p>
            <a:pPr indent="0" lvl="0" marL="0" marR="0" rtl="0" algn="l">
              <a:spcBef>
                <a:spcPts val="0"/>
              </a:spcBef>
              <a:spcAft>
                <a:spcPts val="0"/>
              </a:spcAft>
              <a:buNone/>
            </a:pPr>
            <a:r>
              <a:t/>
            </a:r>
            <a:endParaRPr/>
          </a:p>
        </p:txBody>
      </p:sp>
      <p:sp>
        <p:nvSpPr>
          <p:cNvPr id="638" name="Shape 63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Shape 64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47" name="Shape 64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Shape 65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56" name="Shape 65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Shape 66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5" name="Shape 66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Shape 67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75" name="Shape 67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Shape 68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83" name="Shape 68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Shape 6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Shape 69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92" name="Shape 69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Shape 70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01" name="Shape 70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Shape 35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4" name="Shape 35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Shape 71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4" name="Shape 71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Shape 72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24" name="Shape 72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Shape 73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t>Changing a state value in your code like this this.state.name= 'new name' won’t do any good. It won’t trigger a re-render and a possible real DOM update, which we want. For the most part, changing state directly without setState is an anti-pattern and should be avoided.</a:t>
            </a:r>
            <a:endParaRPr b="0" i="0" sz="1200" u="none" cap="none" strike="noStrike">
              <a:solidFill>
                <a:schemeClr val="dk1"/>
              </a:solidFill>
              <a:latin typeface="Calibri"/>
              <a:ea typeface="Calibri"/>
              <a:cs typeface="Calibri"/>
              <a:sym typeface="Calibri"/>
            </a:endParaRPr>
          </a:p>
        </p:txBody>
      </p:sp>
      <p:sp>
        <p:nvSpPr>
          <p:cNvPr id="733" name="Shape 73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Shape 74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1" name="Shape 74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Shape 74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0" name="Shape 75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Shape 75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Shape 75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9" name="Shape 75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Shape 7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Shape 76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67" name="Shape 76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Shape 80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01" name="Shape 80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Shape 85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51" name="Shape 85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Shape 90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5" name="Shape 90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Shape 36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3" name="Shape 36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Shape 9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Shape 95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58" name="Shape 95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Shape 9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Shape 98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84" name="Shape 98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Shape 9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Shape 99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93" name="Shape 99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Shape 10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Shape 100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2" name="Shape 100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Shape 101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3" name="Shape 101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Shape 102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4" name="Shape 102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Shape 103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2" name="Shape 103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Shape 104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43" name="Shape 104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Shape 10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Shape 105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7" name="Shape 105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Shape 106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66" name="Shape 106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Shape 37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7" name="Shape 37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Shape 107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Shape 107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8" name="Shape 107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Shape 10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Shape 109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93" name="Shape 109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Shape 10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Shape 110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1" name="Shape 110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Shape 11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Shape 110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09" name="Shape 110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Shape 111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Shape 111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18" name="Shape 111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Shape 11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5" name="Shape 112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26" name="Shape 112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Shape 113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5" name="Shape 113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Shape 11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3" name="Shape 114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44" name="Shape 114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Shape 11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Shape 115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53" name="Shape 115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Shape 116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62" name="Shape 116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Shape 38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6" name="Shape 38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Shape 11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Shape 117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71" name="Shape 117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9" name="Shape 117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80" name="Shape 118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Shape 11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Shape 118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89" name="Shape 118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Shape 119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98" name="Shape 119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Shape 12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Shape 120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07" name="Shape 120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5" name="Shape 121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16" name="Shape 121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Shape 12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4" name="Shape 122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25" name="Shape 122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Shape 123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Shape 123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33" name="Shape 123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Shape 124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44" name="Shape 124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Shape 12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Shape 125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55" name="Shape 125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Shape 39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8" name="Shape 39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Shape 12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5" name="Shape 126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66" name="Shape 126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Shape 127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74" name="Shape 127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Shape 128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5" name="Shape 128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86" name="Shape 128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Shape 12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Shape 129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97" name="Shape 129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Shape 13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Shape 130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05" name="Shape 130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Shape 13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Shape 131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14" name="Shape 131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Shape 13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Shape 132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29" name="Shape 132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Shape 13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Shape 134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47" name="Shape 134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Shape 13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Shape 135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55" name="Shape 135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Shape 13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Shape 136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63" name="Shape 136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Shape 40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06" name="Shape 40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Shape 13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0" name="Shape 137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71" name="Shape 137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Shape 13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Shape 137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79" name="Shape 137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Shape 13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Shape 138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87" name="Shape 138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Shape 13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Shape 139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95" name="Shape 139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Shape 14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Shape 140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03" name="Shape 140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Shape 14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Shape 141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11" name="Shape 141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8" name="Shape 141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19" name="Shape 141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Shape 14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7" name="Shape 142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28" name="Shape 142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Shape 14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Shape 143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36" name="Shape 143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Shape 14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3" name="Shape 144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44" name="Shape 144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Shape 41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4" name="Shape 41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Shape 14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Shape 145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53" name="Shape 145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Shape 14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1" name="Shape 146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62" name="Shape 146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Shape 14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Shape 1470"/>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1" name="Shape 1471"/>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Shape 14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9" name="Shape 1479"/>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80" name="Shape 1480"/>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Shape 14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8" name="Shape 1488"/>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89" name="Shape 1489"/>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Shape 14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7" name="Shape 149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98" name="Shape 149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Shape 15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Shape 1505"/>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06" name="Shape 1506"/>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Shape 15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6" name="Shape 1516"/>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17" name="Shape 1517"/>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Shape 15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4" name="Shape 1524"/>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25" name="Shape 1525"/>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GB"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Shape 1534"/>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spcBef>
                <a:spcPts val="0"/>
              </a:spcBef>
              <a:spcAft>
                <a:spcPts val="0"/>
              </a:spcAft>
              <a:buNone/>
            </a:pPr>
            <a:r>
              <a:t/>
            </a:r>
            <a:endParaRPr/>
          </a:p>
        </p:txBody>
      </p:sp>
      <p:sp>
        <p:nvSpPr>
          <p:cNvPr id="1535" name="Shape 15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subTitle"/>
          </p:nvPr>
        </p:nvSpPr>
        <p:spPr>
          <a:xfrm>
            <a:off x="1524000" y="3602038"/>
            <a:ext cx="9144000" cy="1655762"/>
          </a:xfrm>
          <a:prstGeom prst="rect">
            <a:avLst/>
          </a:prstGeom>
          <a:noFill/>
          <a:ln>
            <a:noFill/>
          </a:ln>
        </p:spPr>
        <p:txBody>
          <a:bodyPr anchorCtr="0" anchor="t" bIns="45700" lIns="0" spcFirstLastPara="1" rIns="0" wrap="square" tIns="45700"/>
          <a:lstStyle>
            <a:lvl1pPr lvl="0" marR="0" rtl="0" algn="ctr">
              <a:lnSpc>
                <a:spcPct val="90000"/>
              </a:lnSpc>
              <a:spcBef>
                <a:spcPts val="1000"/>
              </a:spcBef>
              <a:spcAft>
                <a:spcPts val="0"/>
              </a:spcAft>
              <a:buClr>
                <a:srgbClr val="7F7F7F"/>
              </a:buClr>
              <a:buSzPts val="1200"/>
              <a:buFont typeface="Montserrat Medium"/>
              <a:buNone/>
              <a:defRPr b="0" i="0" sz="1200" u="none" cap="none" strike="noStrike">
                <a:solidFill>
                  <a:srgbClr val="7F7F7F"/>
                </a:solidFill>
                <a:latin typeface="Montserrat Medium"/>
                <a:ea typeface="Montserrat Medium"/>
                <a:cs typeface="Montserrat Medium"/>
                <a:sym typeface="Montserrat Medium"/>
              </a:defRPr>
            </a:lvl1pPr>
            <a:lvl2pPr lvl="1" marR="0" rtl="0" algn="ctr">
              <a:lnSpc>
                <a:spcPct val="90000"/>
              </a:lnSpc>
              <a:spcBef>
                <a:spcPts val="500"/>
              </a:spcBef>
              <a:spcAft>
                <a:spcPts val="0"/>
              </a:spcAft>
              <a:buClr>
                <a:schemeClr val="dk1"/>
              </a:buClr>
              <a:buSzPts val="2000"/>
              <a:buFont typeface="Montserrat Medium"/>
              <a:buNone/>
              <a:defRPr b="0" i="0" sz="2000" u="none" cap="none" strike="noStrike">
                <a:solidFill>
                  <a:schemeClr val="dk1"/>
                </a:solidFill>
                <a:latin typeface="Montserrat Medium"/>
                <a:ea typeface="Montserrat Medium"/>
                <a:cs typeface="Montserrat Medium"/>
                <a:sym typeface="Montserrat Medium"/>
              </a:defRPr>
            </a:lvl2pPr>
            <a:lvl3pPr lvl="2" marR="0" rtl="0" algn="ctr">
              <a:lnSpc>
                <a:spcPct val="90000"/>
              </a:lnSpc>
              <a:spcBef>
                <a:spcPts val="500"/>
              </a:spcBef>
              <a:spcAft>
                <a:spcPts val="0"/>
              </a:spcAft>
              <a:buClr>
                <a:schemeClr val="dk2"/>
              </a:buClr>
              <a:buSzPts val="1800"/>
              <a:buFont typeface="Montserrat"/>
              <a:buNone/>
              <a:defRPr b="0" i="0" sz="1800" u="none" cap="none" strike="noStrike">
                <a:solidFill>
                  <a:schemeClr val="dk2"/>
                </a:solidFill>
                <a:latin typeface="Montserrat"/>
                <a:ea typeface="Montserrat"/>
                <a:cs typeface="Montserrat"/>
                <a:sym typeface="Montserrat"/>
              </a:defRPr>
            </a:lvl3pPr>
            <a:lvl4pPr lvl="3" marR="0" rtl="0" algn="ctr">
              <a:lnSpc>
                <a:spcPct val="90000"/>
              </a:lnSpc>
              <a:spcBef>
                <a:spcPts val="500"/>
              </a:spcBef>
              <a:spcAft>
                <a:spcPts val="0"/>
              </a:spcAft>
              <a:buClr>
                <a:schemeClr val="dk2"/>
              </a:buClr>
              <a:buSzPts val="1600"/>
              <a:buFont typeface="Montserrat"/>
              <a:buNone/>
              <a:defRPr b="0" i="0" sz="1600" u="none" cap="none" strike="noStrike">
                <a:solidFill>
                  <a:schemeClr val="dk2"/>
                </a:solidFill>
                <a:latin typeface="Montserrat"/>
                <a:ea typeface="Montserrat"/>
                <a:cs typeface="Montserrat"/>
                <a:sym typeface="Montserrat"/>
              </a:defRPr>
            </a:lvl4pPr>
            <a:lvl5pPr lvl="4" marR="0" rtl="0" algn="ctr">
              <a:lnSpc>
                <a:spcPct val="90000"/>
              </a:lnSpc>
              <a:spcBef>
                <a:spcPts val="500"/>
              </a:spcBef>
              <a:spcAft>
                <a:spcPts val="0"/>
              </a:spcAft>
              <a:buClr>
                <a:schemeClr val="dk2"/>
              </a:buClr>
              <a:buSzPts val="1600"/>
              <a:buFont typeface="Montserrat"/>
              <a:buNone/>
              <a:defRPr b="0" i="0" sz="1600" u="none" cap="none" strike="noStrike">
                <a:solidFill>
                  <a:schemeClr val="dk2"/>
                </a:solidFill>
                <a:latin typeface="Montserrat"/>
                <a:ea typeface="Montserrat"/>
                <a:cs typeface="Montserrat"/>
                <a:sym typeface="Montserrat"/>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10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10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10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10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10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10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10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1000" u="none" cap="none" strike="noStrike">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 name="Shape 51"/>
        <p:cNvGrpSpPr/>
        <p:nvPr/>
      </p:nvGrpSpPr>
      <p:grpSpPr>
        <a:xfrm>
          <a:off x="0" y="0"/>
          <a:ext cx="0" cy="0"/>
          <a:chOff x="0" y="0"/>
          <a:chExt cx="0" cy="0"/>
        </a:xfrm>
      </p:grpSpPr>
      <p:sp>
        <p:nvSpPr>
          <p:cNvPr id="52" name="Shape 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Shape 53"/>
          <p:cNvSpPr txBox="1"/>
          <p:nvPr>
            <p:ph idx="1" type="body"/>
          </p:nvPr>
        </p:nvSpPr>
        <p:spPr>
          <a:xfrm>
            <a:off x="838200" y="1825625"/>
            <a:ext cx="10515600" cy="435133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7" name="Shape 57"/>
        <p:cNvGrpSpPr/>
        <p:nvPr/>
      </p:nvGrpSpPr>
      <p:grpSpPr>
        <a:xfrm>
          <a:off x="0" y="0"/>
          <a:ext cx="0" cy="0"/>
          <a:chOff x="0" y="0"/>
          <a:chExt cx="0" cy="0"/>
        </a:xfrm>
      </p:grpSpPr>
      <p:sp>
        <p:nvSpPr>
          <p:cNvPr id="58" name="Shape 5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Shape 5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7F7F7F"/>
              </a:buClr>
              <a:buSzPts val="1200"/>
              <a:buFont typeface="Montserrat Medium"/>
              <a:buNone/>
              <a:defRPr b="0" i="0" sz="1200" u="none" cap="none" strike="noStrike">
                <a:solidFill>
                  <a:srgbClr val="7F7F7F"/>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Shape 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3" name="Shape 63"/>
        <p:cNvGrpSpPr/>
        <p:nvPr/>
      </p:nvGrpSpPr>
      <p:grpSpPr>
        <a:xfrm>
          <a:off x="0" y="0"/>
          <a:ext cx="0" cy="0"/>
          <a:chOff x="0" y="0"/>
          <a:chExt cx="0" cy="0"/>
        </a:xfrm>
      </p:grpSpPr>
      <p:sp>
        <p:nvSpPr>
          <p:cNvPr id="64" name="Shape 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Shape 65"/>
          <p:cNvSpPr txBox="1"/>
          <p:nvPr>
            <p:ph idx="1" type="body"/>
          </p:nvPr>
        </p:nvSpPr>
        <p:spPr>
          <a:xfrm>
            <a:off x="838200" y="1825625"/>
            <a:ext cx="5181600" cy="435133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2" type="body"/>
          </p:nvPr>
        </p:nvSpPr>
        <p:spPr>
          <a:xfrm>
            <a:off x="6172200" y="1825625"/>
            <a:ext cx="5181600" cy="435133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0" name="Shape 70"/>
        <p:cNvGrpSpPr/>
        <p:nvPr/>
      </p:nvGrpSpPr>
      <p:grpSpPr>
        <a:xfrm>
          <a:off x="0" y="0"/>
          <a:ext cx="0" cy="0"/>
          <a:chOff x="0" y="0"/>
          <a:chExt cx="0" cy="0"/>
        </a:xfrm>
      </p:grpSpPr>
      <p:sp>
        <p:nvSpPr>
          <p:cNvPr id="71" name="Shape 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Shape 72"/>
          <p:cNvSpPr txBox="1"/>
          <p:nvPr>
            <p:ph idx="1" type="body"/>
          </p:nvPr>
        </p:nvSpPr>
        <p:spPr>
          <a:xfrm>
            <a:off x="839788" y="1681163"/>
            <a:ext cx="5157787" cy="823912"/>
          </a:xfrm>
          <a:prstGeom prst="rect">
            <a:avLst/>
          </a:prstGeom>
          <a:noFill/>
          <a:ln>
            <a:noFill/>
          </a:ln>
        </p:spPr>
        <p:txBody>
          <a:bodyPr anchorCtr="0" anchor="b" bIns="45700" lIns="0" spcFirstLastPara="1" rIns="0" wrap="square" tIns="45700"/>
          <a:lstStyle>
            <a:lvl1pPr indent="-228600" lvl="0" marL="457200" marR="0" rtl="0" algn="l">
              <a:lnSpc>
                <a:spcPct val="90000"/>
              </a:lnSpc>
              <a:spcBef>
                <a:spcPts val="1000"/>
              </a:spcBef>
              <a:spcAft>
                <a:spcPts val="0"/>
              </a:spcAft>
              <a:buClr>
                <a:schemeClr val="dk1"/>
              </a:buClr>
              <a:buSzPts val="2400"/>
              <a:buFont typeface="Montserrat Medium"/>
              <a:buNone/>
              <a:defRPr b="1" i="0" sz="24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2000"/>
              <a:buFont typeface="Montserrat Medium"/>
              <a:buNone/>
              <a:defRPr b="1" i="0" sz="20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800"/>
              <a:buFont typeface="Montserrat"/>
              <a:buNone/>
              <a:defRPr b="1" i="0" sz="18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3" name="Shape 73"/>
          <p:cNvSpPr txBox="1"/>
          <p:nvPr>
            <p:ph idx="2" type="body"/>
          </p:nvPr>
        </p:nvSpPr>
        <p:spPr>
          <a:xfrm>
            <a:off x="839788" y="2505075"/>
            <a:ext cx="5157787" cy="368458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3" type="body"/>
          </p:nvPr>
        </p:nvSpPr>
        <p:spPr>
          <a:xfrm>
            <a:off x="6172200" y="1681163"/>
            <a:ext cx="5183188" cy="823912"/>
          </a:xfrm>
          <a:prstGeom prst="rect">
            <a:avLst/>
          </a:prstGeom>
          <a:noFill/>
          <a:ln>
            <a:noFill/>
          </a:ln>
        </p:spPr>
        <p:txBody>
          <a:bodyPr anchorCtr="0" anchor="b" bIns="45700" lIns="0" spcFirstLastPara="1" rIns="0" wrap="square" tIns="45700"/>
          <a:lstStyle>
            <a:lvl1pPr indent="-228600" lvl="0" marL="457200" marR="0" rtl="0" algn="l">
              <a:lnSpc>
                <a:spcPct val="90000"/>
              </a:lnSpc>
              <a:spcBef>
                <a:spcPts val="1000"/>
              </a:spcBef>
              <a:spcAft>
                <a:spcPts val="0"/>
              </a:spcAft>
              <a:buClr>
                <a:schemeClr val="dk1"/>
              </a:buClr>
              <a:buSzPts val="2400"/>
              <a:buFont typeface="Montserrat Medium"/>
              <a:buNone/>
              <a:defRPr b="1" i="0" sz="24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2000"/>
              <a:buFont typeface="Montserrat Medium"/>
              <a:buNone/>
              <a:defRPr b="1" i="0" sz="20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800"/>
              <a:buFont typeface="Montserrat"/>
              <a:buNone/>
              <a:defRPr b="1" i="0" sz="18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5" name="Shape 75"/>
          <p:cNvSpPr txBox="1"/>
          <p:nvPr>
            <p:ph idx="4" type="body"/>
          </p:nvPr>
        </p:nvSpPr>
        <p:spPr>
          <a:xfrm>
            <a:off x="6172200" y="2505075"/>
            <a:ext cx="5183188" cy="368458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id="80" name="Shape 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Shape 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Shape 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Shape 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8" name="Shape 88"/>
        <p:cNvGrpSpPr/>
        <p:nvPr/>
      </p:nvGrpSpPr>
      <p:grpSpPr>
        <a:xfrm>
          <a:off x="0" y="0"/>
          <a:ext cx="0" cy="0"/>
          <a:chOff x="0" y="0"/>
          <a:chExt cx="0" cy="0"/>
        </a:xfrm>
      </p:grpSpPr>
      <p:sp>
        <p:nvSpPr>
          <p:cNvPr id="89" name="Shape 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3200"/>
              <a:buFont typeface="Montserrat ExtraBold"/>
              <a:buNone/>
              <a:defRPr b="0" i="0" sz="32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Shape 90"/>
          <p:cNvSpPr txBox="1"/>
          <p:nvPr>
            <p:ph idx="1" type="body"/>
          </p:nvPr>
        </p:nvSpPr>
        <p:spPr>
          <a:xfrm>
            <a:off x="5183188" y="987425"/>
            <a:ext cx="6172200" cy="4873625"/>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3200"/>
              <a:buFont typeface="Montserrat Medium"/>
              <a:buNone/>
              <a:defRPr b="0" i="0" sz="32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2800"/>
              <a:buFont typeface="Montserrat Medium"/>
              <a:buNone/>
              <a:defRPr b="0" i="0" sz="28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2400"/>
              <a:buFont typeface="Montserrat"/>
              <a:buNone/>
              <a:defRPr b="0" i="0" sz="2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Shape 91"/>
          <p:cNvSpPr txBox="1"/>
          <p:nvPr>
            <p:ph idx="2" type="body"/>
          </p:nvPr>
        </p:nvSpPr>
        <p:spPr>
          <a:xfrm>
            <a:off x="839788" y="2057400"/>
            <a:ext cx="3932237" cy="381158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600"/>
              <a:buFont typeface="Montserrat Medium"/>
              <a:buNone/>
              <a:defRPr b="0" i="0" sz="16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200"/>
              <a:buFont typeface="Montserrat"/>
              <a:buNone/>
              <a:defRPr b="0" i="0" sz="12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92" name="Shape 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5" name="Shape 95"/>
        <p:cNvGrpSpPr/>
        <p:nvPr/>
      </p:nvGrpSpPr>
      <p:grpSpPr>
        <a:xfrm>
          <a:off x="0" y="0"/>
          <a:ext cx="0" cy="0"/>
          <a:chOff x="0" y="0"/>
          <a:chExt cx="0" cy="0"/>
        </a:xfrm>
      </p:grpSpPr>
      <p:sp>
        <p:nvSpPr>
          <p:cNvPr id="96" name="Shape 9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3200"/>
              <a:buFont typeface="Montserrat ExtraBold"/>
              <a:buNone/>
              <a:defRPr b="0" i="0" sz="32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 name="Shape 97"/>
          <p:cNvSpPr/>
          <p:nvPr>
            <p:ph idx="2" type="pic"/>
          </p:nvPr>
        </p:nvSpPr>
        <p:spPr>
          <a:xfrm>
            <a:off x="5183188" y="987425"/>
            <a:ext cx="6172200" cy="4873625"/>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3200"/>
              <a:buFont typeface="Montserrat Medium"/>
              <a:buNone/>
              <a:defRPr b="0" i="0" sz="3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2800"/>
              <a:buFont typeface="Montserrat Medium"/>
              <a:buNone/>
              <a:defRPr b="0" i="0" sz="28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2400"/>
              <a:buFont typeface="Montserrat"/>
              <a:buNone/>
              <a:defRPr b="0" i="0" sz="2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98" name="Shape 98"/>
          <p:cNvSpPr txBox="1"/>
          <p:nvPr>
            <p:ph idx="1" type="body"/>
          </p:nvPr>
        </p:nvSpPr>
        <p:spPr>
          <a:xfrm>
            <a:off x="839788" y="2057400"/>
            <a:ext cx="3932237" cy="381158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600"/>
              <a:buFont typeface="Montserrat Medium"/>
              <a:buNone/>
              <a:defRPr b="0" i="0" sz="16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200"/>
              <a:buFont typeface="Montserrat"/>
              <a:buNone/>
              <a:defRPr b="0" i="0" sz="12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99" name="Shape 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Shape 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1" name="Shape 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2" name="Shape 102"/>
        <p:cNvGrpSpPr/>
        <p:nvPr/>
      </p:nvGrpSpPr>
      <p:grpSpPr>
        <a:xfrm>
          <a:off x="0" y="0"/>
          <a:ext cx="0" cy="0"/>
          <a:chOff x="0" y="0"/>
          <a:chExt cx="0" cy="0"/>
        </a:xfrm>
      </p:grpSpPr>
      <p:sp>
        <p:nvSpPr>
          <p:cNvPr id="103" name="Shape 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Shape 104"/>
          <p:cNvSpPr txBox="1"/>
          <p:nvPr>
            <p:ph idx="1" type="body"/>
          </p:nvPr>
        </p:nvSpPr>
        <p:spPr>
          <a:xfrm rot="5400000">
            <a:off x="3920331" y="-1256506"/>
            <a:ext cx="4351338" cy="105156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Shape 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8" name="Shape 108"/>
        <p:cNvGrpSpPr/>
        <p:nvPr/>
      </p:nvGrpSpPr>
      <p:grpSpPr>
        <a:xfrm>
          <a:off x="0" y="0"/>
          <a:ext cx="0" cy="0"/>
          <a:chOff x="0" y="0"/>
          <a:chExt cx="0" cy="0"/>
        </a:xfrm>
      </p:grpSpPr>
      <p:sp>
        <p:nvSpPr>
          <p:cNvPr id="109" name="Shape 10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Shape 110"/>
          <p:cNvSpPr txBox="1"/>
          <p:nvPr>
            <p:ph idx="1" type="body"/>
          </p:nvPr>
        </p:nvSpPr>
        <p:spPr>
          <a:xfrm rot="5400000">
            <a:off x="1799431" y="-596106"/>
            <a:ext cx="5811838" cy="77343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Shape 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Shape 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Shape 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21" name="Shape 21"/>
        <p:cNvGrpSpPr/>
        <p:nvPr/>
      </p:nvGrpSpPr>
      <p:grpSpPr>
        <a:xfrm>
          <a:off x="0" y="0"/>
          <a:ext cx="0" cy="0"/>
          <a:chOff x="0" y="0"/>
          <a:chExt cx="0" cy="0"/>
        </a:xfrm>
      </p:grpSpPr>
      <p:sp>
        <p:nvSpPr>
          <p:cNvPr id="22" name="Shape 2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Shape 23"/>
          <p:cNvSpPr/>
          <p:nvPr>
            <p:ph idx="2" type="pic"/>
          </p:nvPr>
        </p:nvSpPr>
        <p:spPr>
          <a:xfrm>
            <a:off x="0" y="0"/>
            <a:ext cx="12192000" cy="6858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
                                        </p:tgtEl>
                                        <p:attrNameLst>
                                          <p:attrName>style.visibility</p:attrName>
                                        </p:attrNameLst>
                                      </p:cBhvr>
                                      <p:to>
                                        <p:strVal val="visible"/>
                                      </p:to>
                                    </p:set>
                                    <p:animEffect filter="fade" transition="in">
                                      <p:cBhvr>
                                        <p:cTn dur="500"/>
                                        <p:tgtEl>
                                          <p:spTgt spid="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Title Slide">
  <p:cSld name="24_Title Slide">
    <p:spTree>
      <p:nvGrpSpPr>
        <p:cNvPr id="114" name="Shape 114"/>
        <p:cNvGrpSpPr/>
        <p:nvPr/>
      </p:nvGrpSpPr>
      <p:grpSpPr>
        <a:xfrm>
          <a:off x="0" y="0"/>
          <a:ext cx="0" cy="0"/>
          <a:chOff x="0" y="0"/>
          <a:chExt cx="0" cy="0"/>
        </a:xfrm>
      </p:grpSpPr>
      <p:sp>
        <p:nvSpPr>
          <p:cNvPr id="115" name="Shape 115"/>
          <p:cNvSpPr/>
          <p:nvPr>
            <p:ph idx="2" type="pic"/>
          </p:nvPr>
        </p:nvSpPr>
        <p:spPr>
          <a:xfrm>
            <a:off x="4455523" y="2100798"/>
            <a:ext cx="3295612" cy="205968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with Footer &amp; Header">
  <p:cSld name="1_Blank with Footer &amp; Header">
    <p:spTree>
      <p:nvGrpSpPr>
        <p:cNvPr id="116" name="Shape 116"/>
        <p:cNvGrpSpPr/>
        <p:nvPr/>
      </p:nvGrpSpPr>
      <p:grpSpPr>
        <a:xfrm>
          <a:off x="0" y="0"/>
          <a:ext cx="0" cy="0"/>
          <a:chOff x="0" y="0"/>
          <a:chExt cx="0" cy="0"/>
        </a:xfrm>
      </p:grpSpPr>
      <p:sp>
        <p:nvSpPr>
          <p:cNvPr id="117" name="Shape 117"/>
          <p:cNvSpPr/>
          <p:nvPr>
            <p:ph idx="2" type="pic"/>
          </p:nvPr>
        </p:nvSpPr>
        <p:spPr>
          <a:xfrm>
            <a:off x="1335088" y="1216025"/>
            <a:ext cx="2613025" cy="47879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Shape 118"/>
          <p:cNvSpPr/>
          <p:nvPr>
            <p:ph idx="3" type="pic"/>
          </p:nvPr>
        </p:nvSpPr>
        <p:spPr>
          <a:xfrm>
            <a:off x="6070600" y="4879975"/>
            <a:ext cx="5526088" cy="469265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119" name="Shape 119"/>
        <p:cNvGrpSpPr/>
        <p:nvPr/>
      </p:nvGrpSpPr>
      <p:grpSpPr>
        <a:xfrm>
          <a:off x="0" y="0"/>
          <a:ext cx="0" cy="0"/>
          <a:chOff x="0" y="0"/>
          <a:chExt cx="0" cy="0"/>
        </a:xfrm>
      </p:grpSpPr>
      <p:sp>
        <p:nvSpPr>
          <p:cNvPr id="120" name="Shape 120"/>
          <p:cNvSpPr/>
          <p:nvPr>
            <p:ph idx="2" type="pic"/>
          </p:nvPr>
        </p:nvSpPr>
        <p:spPr>
          <a:xfrm>
            <a:off x="5321300" y="2065338"/>
            <a:ext cx="1476375" cy="2627312"/>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Shape 121"/>
          <p:cNvSpPr/>
          <p:nvPr>
            <p:ph idx="3" type="pic"/>
          </p:nvPr>
        </p:nvSpPr>
        <p:spPr>
          <a:xfrm>
            <a:off x="1509713" y="2211388"/>
            <a:ext cx="1295400" cy="229235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Shape 122"/>
          <p:cNvSpPr/>
          <p:nvPr>
            <p:ph idx="4" type="pic"/>
          </p:nvPr>
        </p:nvSpPr>
        <p:spPr>
          <a:xfrm rot="-2792517">
            <a:off x="9536009" y="2186277"/>
            <a:ext cx="1143103" cy="2060902"/>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123" name="Shape 123"/>
        <p:cNvGrpSpPr/>
        <p:nvPr/>
      </p:nvGrpSpPr>
      <p:grpSpPr>
        <a:xfrm>
          <a:off x="0" y="0"/>
          <a:ext cx="0" cy="0"/>
          <a:chOff x="0" y="0"/>
          <a:chExt cx="0" cy="0"/>
        </a:xfrm>
      </p:grpSpPr>
      <p:sp>
        <p:nvSpPr>
          <p:cNvPr id="124" name="Shape 124"/>
          <p:cNvSpPr/>
          <p:nvPr>
            <p:ph idx="2" type="pic"/>
          </p:nvPr>
        </p:nvSpPr>
        <p:spPr>
          <a:xfrm>
            <a:off x="2884488" y="4554538"/>
            <a:ext cx="2678112" cy="5508625"/>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Shape 125"/>
          <p:cNvSpPr/>
          <p:nvPr>
            <p:ph idx="3" type="pic"/>
          </p:nvPr>
        </p:nvSpPr>
        <p:spPr>
          <a:xfrm>
            <a:off x="5427663" y="5133975"/>
            <a:ext cx="1225550" cy="2188831"/>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p:cSld name="6_Title Slide">
    <p:spTree>
      <p:nvGrpSpPr>
        <p:cNvPr id="126" name="Shape 126"/>
        <p:cNvGrpSpPr/>
        <p:nvPr/>
      </p:nvGrpSpPr>
      <p:grpSpPr>
        <a:xfrm>
          <a:off x="0" y="0"/>
          <a:ext cx="0" cy="0"/>
          <a:chOff x="0" y="0"/>
          <a:chExt cx="0" cy="0"/>
        </a:xfrm>
      </p:grpSpPr>
      <p:sp>
        <p:nvSpPr>
          <p:cNvPr id="127" name="Shape 127"/>
          <p:cNvSpPr/>
          <p:nvPr>
            <p:ph idx="2" type="pic"/>
          </p:nvPr>
        </p:nvSpPr>
        <p:spPr>
          <a:xfrm>
            <a:off x="1182688" y="2616200"/>
            <a:ext cx="3702050" cy="2328863"/>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Shape 128"/>
          <p:cNvSpPr/>
          <p:nvPr>
            <p:ph idx="3" type="pic"/>
          </p:nvPr>
        </p:nvSpPr>
        <p:spPr>
          <a:xfrm>
            <a:off x="7288213" y="2632075"/>
            <a:ext cx="3700462" cy="2327275"/>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p:cSld name="5_Title Slide">
    <p:spTree>
      <p:nvGrpSpPr>
        <p:cNvPr id="129" name="Shape 129"/>
        <p:cNvGrpSpPr/>
        <p:nvPr/>
      </p:nvGrpSpPr>
      <p:grpSpPr>
        <a:xfrm>
          <a:off x="0" y="0"/>
          <a:ext cx="0" cy="0"/>
          <a:chOff x="0" y="0"/>
          <a:chExt cx="0" cy="0"/>
        </a:xfrm>
      </p:grpSpPr>
      <p:sp>
        <p:nvSpPr>
          <p:cNvPr id="130" name="Shape 130"/>
          <p:cNvSpPr/>
          <p:nvPr>
            <p:ph idx="2" type="pic"/>
          </p:nvPr>
        </p:nvSpPr>
        <p:spPr>
          <a:xfrm>
            <a:off x="4567238" y="2070100"/>
            <a:ext cx="3173412" cy="198755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900"/>
              <a:buFont typeface="Montserrat Medium"/>
              <a:buNone/>
              <a:defRPr b="0" i="0" sz="9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Shape 131"/>
          <p:cNvSpPr/>
          <p:nvPr>
            <p:ph idx="3" type="pic"/>
          </p:nvPr>
        </p:nvSpPr>
        <p:spPr>
          <a:xfrm>
            <a:off x="3971925" y="2971800"/>
            <a:ext cx="877888" cy="15621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900"/>
              <a:buFont typeface="Montserrat Medium"/>
              <a:buNone/>
              <a:defRPr b="0" i="0" sz="9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Shape 132"/>
          <p:cNvSpPr/>
          <p:nvPr>
            <p:ph idx="4" type="pic"/>
          </p:nvPr>
        </p:nvSpPr>
        <p:spPr>
          <a:xfrm>
            <a:off x="6710363" y="2528888"/>
            <a:ext cx="692150" cy="576262"/>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900"/>
              <a:buFont typeface="Montserrat Medium"/>
              <a:buNone/>
              <a:defRPr b="0" i="0" sz="9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_Title Slide">
  <p:cSld name="29_Title Slide">
    <p:spTree>
      <p:nvGrpSpPr>
        <p:cNvPr id="133" name="Shape 133"/>
        <p:cNvGrpSpPr/>
        <p:nvPr/>
      </p:nvGrpSpPr>
      <p:grpSpPr>
        <a:xfrm>
          <a:off x="0" y="0"/>
          <a:ext cx="0" cy="0"/>
          <a:chOff x="0" y="0"/>
          <a:chExt cx="0" cy="0"/>
        </a:xfrm>
      </p:grpSpPr>
      <p:sp>
        <p:nvSpPr>
          <p:cNvPr id="134" name="Shape 134"/>
          <p:cNvSpPr/>
          <p:nvPr>
            <p:ph idx="2" type="pic"/>
          </p:nvPr>
        </p:nvSpPr>
        <p:spPr>
          <a:xfrm>
            <a:off x="7412038" y="2097088"/>
            <a:ext cx="3295650" cy="2071687"/>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5" name="Shape 135"/>
          <p:cNvSpPr/>
          <p:nvPr>
            <p:ph idx="3" type="pic"/>
          </p:nvPr>
        </p:nvSpPr>
        <p:spPr>
          <a:xfrm>
            <a:off x="1414463" y="2173182"/>
            <a:ext cx="3306762" cy="2041631"/>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ockup 17">
  <p:cSld name="1_Mockup 17">
    <p:spTree>
      <p:nvGrpSpPr>
        <p:cNvPr id="136" name="Shape 136"/>
        <p:cNvGrpSpPr/>
        <p:nvPr/>
      </p:nvGrpSpPr>
      <p:grpSpPr>
        <a:xfrm>
          <a:off x="0" y="0"/>
          <a:ext cx="0" cy="0"/>
          <a:chOff x="0" y="0"/>
          <a:chExt cx="0" cy="0"/>
        </a:xfrm>
      </p:grpSpPr>
      <p:sp>
        <p:nvSpPr>
          <p:cNvPr id="137" name="Shape 137"/>
          <p:cNvSpPr/>
          <p:nvPr>
            <p:ph idx="2" type="pic"/>
          </p:nvPr>
        </p:nvSpPr>
        <p:spPr>
          <a:xfrm>
            <a:off x="0" y="792163"/>
            <a:ext cx="2738438" cy="24003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Shape 138"/>
          <p:cNvSpPr/>
          <p:nvPr>
            <p:ph idx="3" type="pic"/>
          </p:nvPr>
        </p:nvSpPr>
        <p:spPr>
          <a:xfrm>
            <a:off x="1728788" y="3892550"/>
            <a:ext cx="3395662" cy="250825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ockup 24">
  <p:cSld name="1_Mockup 24">
    <p:spTree>
      <p:nvGrpSpPr>
        <p:cNvPr id="139" name="Shape 139"/>
        <p:cNvGrpSpPr/>
        <p:nvPr/>
      </p:nvGrpSpPr>
      <p:grpSpPr>
        <a:xfrm>
          <a:off x="0" y="0"/>
          <a:ext cx="0" cy="0"/>
          <a:chOff x="0" y="0"/>
          <a:chExt cx="0" cy="0"/>
        </a:xfrm>
      </p:grpSpPr>
      <p:sp>
        <p:nvSpPr>
          <p:cNvPr id="140" name="Shape 140"/>
          <p:cNvSpPr/>
          <p:nvPr>
            <p:ph idx="2" type="pic"/>
          </p:nvPr>
        </p:nvSpPr>
        <p:spPr>
          <a:xfrm>
            <a:off x="3963172" y="1894423"/>
            <a:ext cx="4328062" cy="243754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Shape 141"/>
          <p:cNvSpPr/>
          <p:nvPr>
            <p:ph idx="3" type="pic"/>
          </p:nvPr>
        </p:nvSpPr>
        <p:spPr>
          <a:xfrm>
            <a:off x="3081400" y="3686511"/>
            <a:ext cx="1523798" cy="2028998"/>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Shape 142"/>
          <p:cNvSpPr/>
          <p:nvPr>
            <p:ph idx="4" type="pic"/>
          </p:nvPr>
        </p:nvSpPr>
        <p:spPr>
          <a:xfrm>
            <a:off x="6765053" y="3730224"/>
            <a:ext cx="3113227" cy="1940763"/>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Shape 143"/>
          <p:cNvSpPr/>
          <p:nvPr>
            <p:ph idx="5" type="pic"/>
          </p:nvPr>
        </p:nvSpPr>
        <p:spPr>
          <a:xfrm>
            <a:off x="2406323" y="4638890"/>
            <a:ext cx="765815" cy="1368819"/>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Mockup 24">
  <p:cSld name="7_Mockup 24">
    <p:spTree>
      <p:nvGrpSpPr>
        <p:cNvPr id="144" name="Shape 144"/>
        <p:cNvGrpSpPr/>
        <p:nvPr/>
      </p:nvGrpSpPr>
      <p:grpSpPr>
        <a:xfrm>
          <a:off x="0" y="0"/>
          <a:ext cx="0" cy="0"/>
          <a:chOff x="0" y="0"/>
          <a:chExt cx="0" cy="0"/>
        </a:xfrm>
      </p:grpSpPr>
      <p:sp>
        <p:nvSpPr>
          <p:cNvPr id="145" name="Shape 145"/>
          <p:cNvSpPr/>
          <p:nvPr>
            <p:ph idx="2" type="pic"/>
          </p:nvPr>
        </p:nvSpPr>
        <p:spPr>
          <a:xfrm>
            <a:off x="1081290" y="3490913"/>
            <a:ext cx="3282748" cy="2039937"/>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Shape 146"/>
          <p:cNvSpPr/>
          <p:nvPr>
            <p:ph idx="3" type="pic"/>
          </p:nvPr>
        </p:nvSpPr>
        <p:spPr>
          <a:xfrm>
            <a:off x="4194176" y="4510088"/>
            <a:ext cx="766758" cy="1311275"/>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Title Slide">
  <p:cSld name="23_Title Slide">
    <p:spTree>
      <p:nvGrpSpPr>
        <p:cNvPr id="24" name="Shape 24"/>
        <p:cNvGrpSpPr/>
        <p:nvPr/>
      </p:nvGrpSpPr>
      <p:grpSpPr>
        <a:xfrm>
          <a:off x="0" y="0"/>
          <a:ext cx="0" cy="0"/>
          <a:chOff x="0" y="0"/>
          <a:chExt cx="0" cy="0"/>
        </a:xfrm>
      </p:grpSpPr>
      <p:sp>
        <p:nvSpPr>
          <p:cNvPr id="25" name="Shape 25"/>
          <p:cNvSpPr/>
          <p:nvPr>
            <p:ph idx="2" type="pic"/>
          </p:nvPr>
        </p:nvSpPr>
        <p:spPr>
          <a:xfrm>
            <a:off x="4935180" y="2174307"/>
            <a:ext cx="2129383" cy="4745219"/>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10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p:tgtEl>
                                          <p:spTgt spid="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ockup 24">
  <p:cSld name="2_Mockup 24">
    <p:spTree>
      <p:nvGrpSpPr>
        <p:cNvPr id="147" name="Shape 147"/>
        <p:cNvGrpSpPr/>
        <p:nvPr/>
      </p:nvGrpSpPr>
      <p:grpSpPr>
        <a:xfrm>
          <a:off x="0" y="0"/>
          <a:ext cx="0" cy="0"/>
          <a:chOff x="0" y="0"/>
          <a:chExt cx="0" cy="0"/>
        </a:xfrm>
      </p:grpSpPr>
      <p:sp>
        <p:nvSpPr>
          <p:cNvPr id="148" name="Shape 148"/>
          <p:cNvSpPr/>
          <p:nvPr>
            <p:ph idx="2" type="pic"/>
          </p:nvPr>
        </p:nvSpPr>
        <p:spPr>
          <a:xfrm>
            <a:off x="3963172" y="1894423"/>
            <a:ext cx="4328062" cy="243754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9" name="Shape 149"/>
          <p:cNvSpPr/>
          <p:nvPr>
            <p:ph idx="3" type="pic"/>
          </p:nvPr>
        </p:nvSpPr>
        <p:spPr>
          <a:xfrm>
            <a:off x="3081400" y="3686511"/>
            <a:ext cx="1523798" cy="2028998"/>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0" name="Shape 150"/>
          <p:cNvSpPr/>
          <p:nvPr>
            <p:ph idx="4" type="pic"/>
          </p:nvPr>
        </p:nvSpPr>
        <p:spPr>
          <a:xfrm>
            <a:off x="6765053" y="3730224"/>
            <a:ext cx="3113227" cy="1940763"/>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1" name="Shape 151"/>
          <p:cNvSpPr/>
          <p:nvPr>
            <p:ph idx="5" type="pic"/>
          </p:nvPr>
        </p:nvSpPr>
        <p:spPr>
          <a:xfrm>
            <a:off x="2406323" y="4638890"/>
            <a:ext cx="765815" cy="1368819"/>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Mockup 24">
  <p:cSld name="8_Mockup 24">
    <p:spTree>
      <p:nvGrpSpPr>
        <p:cNvPr id="152" name="Shape 152"/>
        <p:cNvGrpSpPr/>
        <p:nvPr/>
      </p:nvGrpSpPr>
      <p:grpSpPr>
        <a:xfrm>
          <a:off x="0" y="0"/>
          <a:ext cx="0" cy="0"/>
          <a:chOff x="0" y="0"/>
          <a:chExt cx="0" cy="0"/>
        </a:xfrm>
      </p:grpSpPr>
      <p:sp>
        <p:nvSpPr>
          <p:cNvPr id="153" name="Shape 153"/>
          <p:cNvSpPr/>
          <p:nvPr>
            <p:ph idx="2" type="pic"/>
          </p:nvPr>
        </p:nvSpPr>
        <p:spPr>
          <a:xfrm>
            <a:off x="1093788" y="3497263"/>
            <a:ext cx="3265487" cy="2027237"/>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Mockup 24">
  <p:cSld name="3_Mockup 24">
    <p:spTree>
      <p:nvGrpSpPr>
        <p:cNvPr id="154" name="Shape 154"/>
        <p:cNvGrpSpPr/>
        <p:nvPr/>
      </p:nvGrpSpPr>
      <p:grpSpPr>
        <a:xfrm>
          <a:off x="0" y="0"/>
          <a:ext cx="0" cy="0"/>
          <a:chOff x="0" y="0"/>
          <a:chExt cx="0" cy="0"/>
        </a:xfrm>
      </p:grpSpPr>
      <p:sp>
        <p:nvSpPr>
          <p:cNvPr id="155" name="Shape 155"/>
          <p:cNvSpPr/>
          <p:nvPr>
            <p:ph idx="2" type="pic"/>
          </p:nvPr>
        </p:nvSpPr>
        <p:spPr>
          <a:xfrm>
            <a:off x="3963172" y="1894423"/>
            <a:ext cx="4328062" cy="243754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Shape 156"/>
          <p:cNvSpPr/>
          <p:nvPr>
            <p:ph idx="3" type="pic"/>
          </p:nvPr>
        </p:nvSpPr>
        <p:spPr>
          <a:xfrm>
            <a:off x="3081400" y="3686511"/>
            <a:ext cx="1523798" cy="2028998"/>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Shape 157"/>
          <p:cNvSpPr/>
          <p:nvPr>
            <p:ph idx="4" type="pic"/>
          </p:nvPr>
        </p:nvSpPr>
        <p:spPr>
          <a:xfrm>
            <a:off x="6765053" y="3730224"/>
            <a:ext cx="3113227" cy="1940763"/>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Shape 158"/>
          <p:cNvSpPr/>
          <p:nvPr>
            <p:ph idx="5" type="pic"/>
          </p:nvPr>
        </p:nvSpPr>
        <p:spPr>
          <a:xfrm>
            <a:off x="2406323" y="4638890"/>
            <a:ext cx="765815" cy="1368819"/>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Mockup 24">
  <p:cSld name="4_Mockup 24">
    <p:spTree>
      <p:nvGrpSpPr>
        <p:cNvPr id="159" name="Shape 159"/>
        <p:cNvGrpSpPr/>
        <p:nvPr/>
      </p:nvGrpSpPr>
      <p:grpSpPr>
        <a:xfrm>
          <a:off x="0" y="0"/>
          <a:ext cx="0" cy="0"/>
          <a:chOff x="0" y="0"/>
          <a:chExt cx="0" cy="0"/>
        </a:xfrm>
      </p:grpSpPr>
      <p:sp>
        <p:nvSpPr>
          <p:cNvPr id="160" name="Shape 160"/>
          <p:cNvSpPr/>
          <p:nvPr>
            <p:ph idx="2" type="pic"/>
          </p:nvPr>
        </p:nvSpPr>
        <p:spPr>
          <a:xfrm>
            <a:off x="3963172" y="1894423"/>
            <a:ext cx="4328062" cy="243754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1" name="Shape 161"/>
          <p:cNvSpPr/>
          <p:nvPr>
            <p:ph idx="3" type="pic"/>
          </p:nvPr>
        </p:nvSpPr>
        <p:spPr>
          <a:xfrm>
            <a:off x="3081400" y="3686511"/>
            <a:ext cx="1523798" cy="2028998"/>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 name="Shape 162"/>
          <p:cNvSpPr/>
          <p:nvPr>
            <p:ph idx="4" type="pic"/>
          </p:nvPr>
        </p:nvSpPr>
        <p:spPr>
          <a:xfrm>
            <a:off x="6765053" y="3730224"/>
            <a:ext cx="3113227" cy="1940763"/>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3" name="Shape 163"/>
          <p:cNvSpPr/>
          <p:nvPr>
            <p:ph idx="5" type="pic"/>
          </p:nvPr>
        </p:nvSpPr>
        <p:spPr>
          <a:xfrm>
            <a:off x="2406323" y="4638890"/>
            <a:ext cx="765815" cy="1368819"/>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Mockup 24">
  <p:cSld name="5_Mockup 24">
    <p:spTree>
      <p:nvGrpSpPr>
        <p:cNvPr id="164" name="Shape 164"/>
        <p:cNvGrpSpPr/>
        <p:nvPr/>
      </p:nvGrpSpPr>
      <p:grpSpPr>
        <a:xfrm>
          <a:off x="0" y="0"/>
          <a:ext cx="0" cy="0"/>
          <a:chOff x="0" y="0"/>
          <a:chExt cx="0" cy="0"/>
        </a:xfrm>
      </p:grpSpPr>
      <p:sp>
        <p:nvSpPr>
          <p:cNvPr id="165" name="Shape 165"/>
          <p:cNvSpPr/>
          <p:nvPr>
            <p:ph idx="2" type="pic"/>
          </p:nvPr>
        </p:nvSpPr>
        <p:spPr>
          <a:xfrm>
            <a:off x="3963172" y="1894423"/>
            <a:ext cx="4328062" cy="243754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6" name="Shape 166"/>
          <p:cNvSpPr/>
          <p:nvPr>
            <p:ph idx="3" type="pic"/>
          </p:nvPr>
        </p:nvSpPr>
        <p:spPr>
          <a:xfrm>
            <a:off x="3081400" y="3686511"/>
            <a:ext cx="1523798" cy="2028998"/>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Shape 167"/>
          <p:cNvSpPr/>
          <p:nvPr>
            <p:ph idx="4" type="pic"/>
          </p:nvPr>
        </p:nvSpPr>
        <p:spPr>
          <a:xfrm>
            <a:off x="6765053" y="3730224"/>
            <a:ext cx="3113227" cy="1940763"/>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Shape 168"/>
          <p:cNvSpPr/>
          <p:nvPr>
            <p:ph idx="5" type="pic"/>
          </p:nvPr>
        </p:nvSpPr>
        <p:spPr>
          <a:xfrm>
            <a:off x="2406323" y="4638890"/>
            <a:ext cx="765815" cy="1368819"/>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5" name="Shape 175"/>
        <p:cNvGrpSpPr/>
        <p:nvPr/>
      </p:nvGrpSpPr>
      <p:grpSpPr>
        <a:xfrm>
          <a:off x="0" y="0"/>
          <a:ext cx="0" cy="0"/>
          <a:chOff x="0" y="0"/>
          <a:chExt cx="0" cy="0"/>
        </a:xfrm>
      </p:grpSpPr>
      <p:sp>
        <p:nvSpPr>
          <p:cNvPr id="176" name="Shape 17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7" name="Shape 177"/>
          <p:cNvSpPr txBox="1"/>
          <p:nvPr>
            <p:ph idx="1" type="subTitle"/>
          </p:nvPr>
        </p:nvSpPr>
        <p:spPr>
          <a:xfrm>
            <a:off x="1524000" y="3602038"/>
            <a:ext cx="9144000" cy="1655700"/>
          </a:xfrm>
          <a:prstGeom prst="rect">
            <a:avLst/>
          </a:prstGeom>
          <a:noFill/>
          <a:ln>
            <a:noFill/>
          </a:ln>
        </p:spPr>
        <p:txBody>
          <a:bodyPr anchorCtr="0" anchor="t" bIns="45700" lIns="0" spcFirstLastPara="1" rIns="0" wrap="square" tIns="45700"/>
          <a:lstStyle>
            <a:lvl1pPr lvl="0" marR="0" rtl="0" algn="ctr">
              <a:lnSpc>
                <a:spcPct val="90000"/>
              </a:lnSpc>
              <a:spcBef>
                <a:spcPts val="1000"/>
              </a:spcBef>
              <a:spcAft>
                <a:spcPts val="0"/>
              </a:spcAft>
              <a:buClr>
                <a:srgbClr val="7F7F7F"/>
              </a:buClr>
              <a:buSzPts val="1200"/>
              <a:buFont typeface="Montserrat Medium"/>
              <a:buNone/>
              <a:defRPr b="0" i="0" sz="1200" u="none" cap="none" strike="noStrike">
                <a:solidFill>
                  <a:srgbClr val="7F7F7F"/>
                </a:solidFill>
                <a:latin typeface="Montserrat Medium"/>
                <a:ea typeface="Montserrat Medium"/>
                <a:cs typeface="Montserrat Medium"/>
                <a:sym typeface="Montserrat Medium"/>
              </a:defRPr>
            </a:lvl1pPr>
            <a:lvl2pPr lvl="1" marR="0" rtl="0" algn="ctr">
              <a:lnSpc>
                <a:spcPct val="90000"/>
              </a:lnSpc>
              <a:spcBef>
                <a:spcPts val="500"/>
              </a:spcBef>
              <a:spcAft>
                <a:spcPts val="0"/>
              </a:spcAft>
              <a:buClr>
                <a:schemeClr val="dk1"/>
              </a:buClr>
              <a:buSzPts val="2000"/>
              <a:buFont typeface="Montserrat Medium"/>
              <a:buNone/>
              <a:defRPr b="0" i="0" sz="2000" u="none" cap="none" strike="noStrike">
                <a:solidFill>
                  <a:schemeClr val="dk1"/>
                </a:solidFill>
                <a:latin typeface="Montserrat Medium"/>
                <a:ea typeface="Montserrat Medium"/>
                <a:cs typeface="Montserrat Medium"/>
                <a:sym typeface="Montserrat Medium"/>
              </a:defRPr>
            </a:lvl2pPr>
            <a:lvl3pPr lvl="2" marR="0" rtl="0" algn="ctr">
              <a:lnSpc>
                <a:spcPct val="90000"/>
              </a:lnSpc>
              <a:spcBef>
                <a:spcPts val="500"/>
              </a:spcBef>
              <a:spcAft>
                <a:spcPts val="0"/>
              </a:spcAft>
              <a:buClr>
                <a:schemeClr val="dk2"/>
              </a:buClr>
              <a:buSzPts val="1800"/>
              <a:buFont typeface="Montserrat"/>
              <a:buNone/>
              <a:defRPr b="0" i="0" sz="1800" u="none" cap="none" strike="noStrike">
                <a:solidFill>
                  <a:schemeClr val="dk2"/>
                </a:solidFill>
                <a:latin typeface="Montserrat"/>
                <a:ea typeface="Montserrat"/>
                <a:cs typeface="Montserrat"/>
                <a:sym typeface="Montserrat"/>
              </a:defRPr>
            </a:lvl3pPr>
            <a:lvl4pPr lvl="3" marR="0" rtl="0" algn="ctr">
              <a:lnSpc>
                <a:spcPct val="90000"/>
              </a:lnSpc>
              <a:spcBef>
                <a:spcPts val="500"/>
              </a:spcBef>
              <a:spcAft>
                <a:spcPts val="0"/>
              </a:spcAft>
              <a:buClr>
                <a:schemeClr val="dk2"/>
              </a:buClr>
              <a:buSzPts val="1600"/>
              <a:buFont typeface="Montserrat"/>
              <a:buNone/>
              <a:defRPr b="0" i="0" sz="1600" u="none" cap="none" strike="noStrike">
                <a:solidFill>
                  <a:schemeClr val="dk2"/>
                </a:solidFill>
                <a:latin typeface="Montserrat"/>
                <a:ea typeface="Montserrat"/>
                <a:cs typeface="Montserrat"/>
                <a:sym typeface="Montserrat"/>
              </a:defRPr>
            </a:lvl4pPr>
            <a:lvl5pPr lvl="4" marR="0" rtl="0" algn="ctr">
              <a:lnSpc>
                <a:spcPct val="90000"/>
              </a:lnSpc>
              <a:spcBef>
                <a:spcPts val="500"/>
              </a:spcBef>
              <a:spcAft>
                <a:spcPts val="0"/>
              </a:spcAft>
              <a:buClr>
                <a:schemeClr val="dk2"/>
              </a:buClr>
              <a:buSzPts val="1600"/>
              <a:buFont typeface="Montserrat"/>
              <a:buNone/>
              <a:defRPr b="0" i="0" sz="1600" u="none" cap="none" strike="noStrike">
                <a:solidFill>
                  <a:schemeClr val="dk2"/>
                </a:solidFill>
                <a:latin typeface="Montserrat"/>
                <a:ea typeface="Montserrat"/>
                <a:cs typeface="Montserrat"/>
                <a:sym typeface="Montserrat"/>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78" name="Shape 17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Shape 17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Shape 1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10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10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10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10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10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10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10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1000" u="none" cap="none" strike="noStrike">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181" name="Shape 181"/>
        <p:cNvGrpSpPr/>
        <p:nvPr/>
      </p:nvGrpSpPr>
      <p:grpSpPr>
        <a:xfrm>
          <a:off x="0" y="0"/>
          <a:ext cx="0" cy="0"/>
          <a:chOff x="0" y="0"/>
          <a:chExt cx="0" cy="0"/>
        </a:xfrm>
      </p:grpSpPr>
      <p:sp>
        <p:nvSpPr>
          <p:cNvPr id="182" name="Shape 18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Shape 183"/>
          <p:cNvSpPr/>
          <p:nvPr>
            <p:ph idx="2" type="pic"/>
          </p:nvPr>
        </p:nvSpPr>
        <p:spPr>
          <a:xfrm>
            <a:off x="0" y="0"/>
            <a:ext cx="12192000" cy="6858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Title Slide">
  <p:cSld name="23_Title Slide">
    <p:spTree>
      <p:nvGrpSpPr>
        <p:cNvPr id="184" name="Shape 184"/>
        <p:cNvGrpSpPr/>
        <p:nvPr/>
      </p:nvGrpSpPr>
      <p:grpSpPr>
        <a:xfrm>
          <a:off x="0" y="0"/>
          <a:ext cx="0" cy="0"/>
          <a:chOff x="0" y="0"/>
          <a:chExt cx="0" cy="0"/>
        </a:xfrm>
      </p:grpSpPr>
      <p:sp>
        <p:nvSpPr>
          <p:cNvPr id="185" name="Shape 185"/>
          <p:cNvSpPr/>
          <p:nvPr>
            <p:ph idx="2" type="pic"/>
          </p:nvPr>
        </p:nvSpPr>
        <p:spPr>
          <a:xfrm>
            <a:off x="4935180" y="2174307"/>
            <a:ext cx="2129400" cy="47451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100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750"/>
                                        <p:tgtEl>
                                          <p:spTgt spid="1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am 4">
  <p:cSld name="1_Team 4">
    <p:spTree>
      <p:nvGrpSpPr>
        <p:cNvPr id="186" name="Shape 186"/>
        <p:cNvGrpSpPr/>
        <p:nvPr/>
      </p:nvGrpSpPr>
      <p:grpSpPr>
        <a:xfrm>
          <a:off x="0" y="0"/>
          <a:ext cx="0" cy="0"/>
          <a:chOff x="0" y="0"/>
          <a:chExt cx="0" cy="0"/>
        </a:xfrm>
      </p:grpSpPr>
      <p:sp>
        <p:nvSpPr>
          <p:cNvPr id="187" name="Shape 187"/>
          <p:cNvSpPr/>
          <p:nvPr>
            <p:ph idx="2" type="pic"/>
          </p:nvPr>
        </p:nvSpPr>
        <p:spPr>
          <a:xfrm>
            <a:off x="5114196" y="2285986"/>
            <a:ext cx="1965900" cy="1965900"/>
          </a:xfrm>
          <a:prstGeom prst="ellipse">
            <a:avLst/>
          </a:prstGeom>
          <a:solidFill>
            <a:srgbClr val="A5A5A5"/>
          </a:soli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8" name="Shape 188"/>
          <p:cNvSpPr/>
          <p:nvPr>
            <p:ph idx="3" type="pic"/>
          </p:nvPr>
        </p:nvSpPr>
        <p:spPr>
          <a:xfrm>
            <a:off x="3321187" y="2281466"/>
            <a:ext cx="1835700" cy="19836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9" name="Shape 189"/>
          <p:cNvSpPr/>
          <p:nvPr>
            <p:ph idx="4" type="pic"/>
          </p:nvPr>
        </p:nvSpPr>
        <p:spPr>
          <a:xfrm>
            <a:off x="1538769" y="2281466"/>
            <a:ext cx="1835700" cy="19836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0" name="Shape 190"/>
          <p:cNvSpPr/>
          <p:nvPr>
            <p:ph idx="5" type="pic"/>
          </p:nvPr>
        </p:nvSpPr>
        <p:spPr>
          <a:xfrm>
            <a:off x="7041524" y="2273903"/>
            <a:ext cx="1827900" cy="1992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1" name="Shape 191"/>
          <p:cNvSpPr/>
          <p:nvPr>
            <p:ph idx="6" type="pic"/>
          </p:nvPr>
        </p:nvSpPr>
        <p:spPr>
          <a:xfrm>
            <a:off x="8812369" y="2273903"/>
            <a:ext cx="1827900" cy="1992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192" name="Shape 192"/>
        <p:cNvGrpSpPr/>
        <p:nvPr/>
      </p:nvGrpSpPr>
      <p:grpSpPr>
        <a:xfrm>
          <a:off x="0" y="0"/>
          <a:ext cx="0" cy="0"/>
          <a:chOff x="0" y="0"/>
          <a:chExt cx="0" cy="0"/>
        </a:xfrm>
      </p:grpSpPr>
      <p:sp>
        <p:nvSpPr>
          <p:cNvPr id="193" name="Shape 193"/>
          <p:cNvSpPr/>
          <p:nvPr>
            <p:ph idx="2" type="pic"/>
          </p:nvPr>
        </p:nvSpPr>
        <p:spPr>
          <a:xfrm>
            <a:off x="0" y="0"/>
            <a:ext cx="12192000" cy="6858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4" name="Shape 194"/>
          <p:cNvSpPr/>
          <p:nvPr/>
        </p:nvSpPr>
        <p:spPr>
          <a:xfrm>
            <a:off x="3483852" y="4377447"/>
            <a:ext cx="5222100" cy="586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95" name="Shape 195"/>
          <p:cNvSpPr/>
          <p:nvPr>
            <p:ph idx="3" type="pic"/>
          </p:nvPr>
        </p:nvSpPr>
        <p:spPr>
          <a:xfrm>
            <a:off x="3484565" y="4376739"/>
            <a:ext cx="5221200" cy="8139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25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eam 4">
  <p:cSld name="1_Team 4">
    <p:spTree>
      <p:nvGrpSpPr>
        <p:cNvPr id="26" name="Shape 26"/>
        <p:cNvGrpSpPr/>
        <p:nvPr/>
      </p:nvGrpSpPr>
      <p:grpSpPr>
        <a:xfrm>
          <a:off x="0" y="0"/>
          <a:ext cx="0" cy="0"/>
          <a:chOff x="0" y="0"/>
          <a:chExt cx="0" cy="0"/>
        </a:xfrm>
      </p:grpSpPr>
      <p:sp>
        <p:nvSpPr>
          <p:cNvPr id="27" name="Shape 27"/>
          <p:cNvSpPr/>
          <p:nvPr>
            <p:ph idx="2" type="pic"/>
          </p:nvPr>
        </p:nvSpPr>
        <p:spPr>
          <a:xfrm>
            <a:off x="5114196" y="2285986"/>
            <a:ext cx="1965960" cy="1965960"/>
          </a:xfrm>
          <a:prstGeom prst="ellipse">
            <a:avLst/>
          </a:prstGeom>
          <a:solidFill>
            <a:srgbClr val="A5A5A5"/>
          </a:solid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Shape 28"/>
          <p:cNvSpPr/>
          <p:nvPr>
            <p:ph idx="3" type="pic"/>
          </p:nvPr>
        </p:nvSpPr>
        <p:spPr>
          <a:xfrm>
            <a:off x="3321187" y="2281466"/>
            <a:ext cx="1835640" cy="1983582"/>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Shape 29"/>
          <p:cNvSpPr/>
          <p:nvPr>
            <p:ph idx="4" type="pic"/>
          </p:nvPr>
        </p:nvSpPr>
        <p:spPr>
          <a:xfrm>
            <a:off x="1538769" y="2281466"/>
            <a:ext cx="1835640" cy="1983582"/>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Shape 30"/>
          <p:cNvSpPr/>
          <p:nvPr>
            <p:ph idx="5" type="pic"/>
          </p:nvPr>
        </p:nvSpPr>
        <p:spPr>
          <a:xfrm>
            <a:off x="7041524" y="2273903"/>
            <a:ext cx="1827862" cy="1992885"/>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Shape 31"/>
          <p:cNvSpPr/>
          <p:nvPr>
            <p:ph idx="6" type="pic"/>
          </p:nvPr>
        </p:nvSpPr>
        <p:spPr>
          <a:xfrm>
            <a:off x="8812369" y="2273903"/>
            <a:ext cx="1827862" cy="1992885"/>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196" name="Shape 196"/>
        <p:cNvGrpSpPr/>
        <p:nvPr/>
      </p:nvGrpSpPr>
      <p:grpSpPr>
        <a:xfrm>
          <a:off x="0" y="0"/>
          <a:ext cx="0" cy="0"/>
          <a:chOff x="0" y="0"/>
          <a:chExt cx="0" cy="0"/>
        </a:xfrm>
      </p:grpSpPr>
      <p:sp>
        <p:nvSpPr>
          <p:cNvPr id="197" name="Shape 197"/>
          <p:cNvSpPr/>
          <p:nvPr>
            <p:ph idx="2" type="pic"/>
          </p:nvPr>
        </p:nvSpPr>
        <p:spPr>
          <a:xfrm>
            <a:off x="5053013" y="1592263"/>
            <a:ext cx="2081100" cy="36798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_Title Slide">
  <p:cSld name="27_Title Slide">
    <p:spTree>
      <p:nvGrpSpPr>
        <p:cNvPr id="198" name="Shape 198"/>
        <p:cNvGrpSpPr/>
        <p:nvPr/>
      </p:nvGrpSpPr>
      <p:grpSpPr>
        <a:xfrm>
          <a:off x="0" y="0"/>
          <a:ext cx="0" cy="0"/>
          <a:chOff x="0" y="0"/>
          <a:chExt cx="0" cy="0"/>
        </a:xfrm>
      </p:grpSpPr>
      <p:sp>
        <p:nvSpPr>
          <p:cNvPr id="199" name="Shape 199"/>
          <p:cNvSpPr/>
          <p:nvPr>
            <p:ph idx="2" type="pic"/>
          </p:nvPr>
        </p:nvSpPr>
        <p:spPr>
          <a:xfrm>
            <a:off x="0" y="0"/>
            <a:ext cx="12192000" cy="6858000"/>
          </a:xfrm>
          <a:prstGeom prst="rect">
            <a:avLst/>
          </a:prstGeom>
          <a:noFill/>
          <a:ln>
            <a:noFill/>
          </a:ln>
        </p:spPr>
        <p:txBody>
          <a:bodyPr anchorCtr="0" anchor="t" bIns="45700" lIns="0" spcFirstLastPara="1" rIns="0" wrap="square" tIns="45700"/>
          <a:lstStyle>
            <a:lvl1pPr lvl="0" marR="0" rtl="0" algn="ctr">
              <a:lnSpc>
                <a:spcPct val="90000"/>
              </a:lnSpc>
              <a:spcBef>
                <a:spcPts val="1000"/>
              </a:spcBef>
              <a:spcAft>
                <a:spcPts val="0"/>
              </a:spcAft>
              <a:buClr>
                <a:srgbClr val="A5A5A5"/>
              </a:buClr>
              <a:buSzPts val="1800"/>
              <a:buFont typeface="Montserrat Medium"/>
              <a:buNone/>
              <a:defRPr b="0" i="0" sz="1800" u="none" cap="none" strike="noStrike">
                <a:solidFill>
                  <a:srgbClr val="A5A5A5"/>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750"/>
                                        <p:tgtEl>
                                          <p:spTgt spid="19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_Title Slide">
  <p:cSld name="31_Title Slide">
    <p:spTree>
      <p:nvGrpSpPr>
        <p:cNvPr id="200" name="Shape 200"/>
        <p:cNvGrpSpPr/>
        <p:nvPr/>
      </p:nvGrpSpPr>
      <p:grpSpPr>
        <a:xfrm>
          <a:off x="0" y="0"/>
          <a:ext cx="0" cy="0"/>
          <a:chOff x="0" y="0"/>
          <a:chExt cx="0" cy="0"/>
        </a:xfrm>
      </p:grpSpPr>
      <p:sp>
        <p:nvSpPr>
          <p:cNvPr id="201" name="Shape 201"/>
          <p:cNvSpPr/>
          <p:nvPr/>
        </p:nvSpPr>
        <p:spPr>
          <a:xfrm>
            <a:off x="8578850" y="4430583"/>
            <a:ext cx="317400" cy="317400"/>
          </a:xfrm>
          <a:prstGeom prst="rect">
            <a:avLst/>
          </a:prstGeom>
          <a:solidFill>
            <a:srgbClr val="000000">
              <a:alpha val="3920"/>
            </a:srgbClr>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Shape 202"/>
          <p:cNvSpPr/>
          <p:nvPr/>
        </p:nvSpPr>
        <p:spPr>
          <a:xfrm>
            <a:off x="9879539" y="4233732"/>
            <a:ext cx="711300" cy="711300"/>
          </a:xfrm>
          <a:prstGeom prst="rect">
            <a:avLst/>
          </a:prstGeom>
          <a:solidFill>
            <a:srgbClr val="000000">
              <a:alpha val="3920"/>
            </a:srgbClr>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Shape 203"/>
          <p:cNvSpPr/>
          <p:nvPr/>
        </p:nvSpPr>
        <p:spPr>
          <a:xfrm>
            <a:off x="11062761" y="3371850"/>
            <a:ext cx="442500" cy="442500"/>
          </a:xfrm>
          <a:prstGeom prst="rect">
            <a:avLst/>
          </a:prstGeom>
          <a:solidFill>
            <a:srgbClr val="000000">
              <a:alpha val="1960"/>
            </a:srgbClr>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Shape 204"/>
          <p:cNvSpPr/>
          <p:nvPr>
            <p:ph idx="2" type="pic"/>
          </p:nvPr>
        </p:nvSpPr>
        <p:spPr>
          <a:xfrm>
            <a:off x="7674877" y="1238952"/>
            <a:ext cx="3142800" cy="5619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5" name="Shape 205"/>
          <p:cNvSpPr/>
          <p:nvPr/>
        </p:nvSpPr>
        <p:spPr>
          <a:xfrm flipH="1" rot="10800000">
            <a:off x="7366439" y="-26895"/>
            <a:ext cx="3765426" cy="6237401"/>
          </a:xfrm>
          <a:custGeom>
            <a:pathLst>
              <a:path extrusionOk="0" h="6237401" w="3765426">
                <a:moveTo>
                  <a:pt x="1882713" y="0"/>
                </a:moveTo>
                <a:cubicBezTo>
                  <a:pt x="2922507" y="0"/>
                  <a:pt x="3765426" y="842919"/>
                  <a:pt x="3765426" y="1882713"/>
                </a:cubicBezTo>
                <a:lnTo>
                  <a:pt x="3765426" y="6237401"/>
                </a:lnTo>
                <a:lnTo>
                  <a:pt x="0" y="6237401"/>
                </a:lnTo>
                <a:lnTo>
                  <a:pt x="0" y="1882713"/>
                </a:lnTo>
                <a:cubicBezTo>
                  <a:pt x="0" y="842919"/>
                  <a:pt x="842919" y="0"/>
                  <a:pt x="1882713" y="0"/>
                </a:cubicBezTo>
                <a:close/>
              </a:path>
            </a:pathLst>
          </a:custGeom>
          <a:gradFill>
            <a:gsLst>
              <a:gs pos="0">
                <a:srgbClr val="E5025D">
                  <a:alpha val="33725"/>
                </a:srgbClr>
              </a:gs>
              <a:gs pos="100000">
                <a:srgbClr val="E5025D"/>
              </a:gs>
            </a:gsLst>
            <a:lin ang="1350003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750"/>
                                        <p:tgtEl>
                                          <p:spTgt spid="2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ckup 24">
  <p:cSld name="Mockup 24">
    <p:spTree>
      <p:nvGrpSpPr>
        <p:cNvPr id="206" name="Shape 206"/>
        <p:cNvGrpSpPr/>
        <p:nvPr/>
      </p:nvGrpSpPr>
      <p:grpSpPr>
        <a:xfrm>
          <a:off x="0" y="0"/>
          <a:ext cx="0" cy="0"/>
          <a:chOff x="0" y="0"/>
          <a:chExt cx="0" cy="0"/>
        </a:xfrm>
      </p:grpSpPr>
      <p:sp>
        <p:nvSpPr>
          <p:cNvPr id="207" name="Shape 207"/>
          <p:cNvSpPr/>
          <p:nvPr>
            <p:ph idx="2" type="pic"/>
          </p:nvPr>
        </p:nvSpPr>
        <p:spPr>
          <a:xfrm>
            <a:off x="3963172" y="1894423"/>
            <a:ext cx="4328100" cy="24375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8" name="Shape 208"/>
          <p:cNvSpPr/>
          <p:nvPr>
            <p:ph idx="3" type="pic"/>
          </p:nvPr>
        </p:nvSpPr>
        <p:spPr>
          <a:xfrm>
            <a:off x="3081400" y="3686511"/>
            <a:ext cx="1523700" cy="202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Shape 209"/>
          <p:cNvSpPr/>
          <p:nvPr>
            <p:ph idx="4" type="pic"/>
          </p:nvPr>
        </p:nvSpPr>
        <p:spPr>
          <a:xfrm>
            <a:off x="6765053" y="3730224"/>
            <a:ext cx="3113100" cy="19407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0" name="Shape 210"/>
          <p:cNvSpPr/>
          <p:nvPr>
            <p:ph idx="5" type="pic"/>
          </p:nvPr>
        </p:nvSpPr>
        <p:spPr>
          <a:xfrm>
            <a:off x="2406323" y="4638890"/>
            <a:ext cx="765900" cy="136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1" name="Shape 211"/>
        <p:cNvGrpSpPr/>
        <p:nvPr/>
      </p:nvGrpSpPr>
      <p:grpSpPr>
        <a:xfrm>
          <a:off x="0" y="0"/>
          <a:ext cx="0" cy="0"/>
          <a:chOff x="0" y="0"/>
          <a:chExt cx="0" cy="0"/>
        </a:xfrm>
      </p:grpSpPr>
      <p:sp>
        <p:nvSpPr>
          <p:cNvPr id="212" name="Shape 2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3" name="Shape 213"/>
          <p:cNvSpPr txBox="1"/>
          <p:nvPr>
            <p:ph idx="1" type="body"/>
          </p:nvPr>
        </p:nvSpPr>
        <p:spPr>
          <a:xfrm>
            <a:off x="838200" y="1825625"/>
            <a:ext cx="10515600" cy="43512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Shape 2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5" name="Shape 2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6" name="Shape 2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7" name="Shape 217"/>
        <p:cNvGrpSpPr/>
        <p:nvPr/>
      </p:nvGrpSpPr>
      <p:grpSpPr>
        <a:xfrm>
          <a:off x="0" y="0"/>
          <a:ext cx="0" cy="0"/>
          <a:chOff x="0" y="0"/>
          <a:chExt cx="0" cy="0"/>
        </a:xfrm>
      </p:grpSpPr>
      <p:sp>
        <p:nvSpPr>
          <p:cNvPr id="218" name="Shape 21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9" name="Shape 21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7F7F7F"/>
              </a:buClr>
              <a:buSzPts val="1200"/>
              <a:buFont typeface="Montserrat Medium"/>
              <a:buNone/>
              <a:defRPr b="0" i="0" sz="1200" u="none" cap="none" strike="noStrike">
                <a:solidFill>
                  <a:srgbClr val="7F7F7F"/>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0" name="Shape 2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1" name="Shape 2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2" name="Shape 2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23" name="Shape 223"/>
        <p:cNvGrpSpPr/>
        <p:nvPr/>
      </p:nvGrpSpPr>
      <p:grpSpPr>
        <a:xfrm>
          <a:off x="0" y="0"/>
          <a:ext cx="0" cy="0"/>
          <a:chOff x="0" y="0"/>
          <a:chExt cx="0" cy="0"/>
        </a:xfrm>
      </p:grpSpPr>
      <p:sp>
        <p:nvSpPr>
          <p:cNvPr id="224" name="Shape 2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5" name="Shape 225"/>
          <p:cNvSpPr txBox="1"/>
          <p:nvPr>
            <p:ph idx="1" type="body"/>
          </p:nvPr>
        </p:nvSpPr>
        <p:spPr>
          <a:xfrm>
            <a:off x="838200" y="1825625"/>
            <a:ext cx="5181600" cy="43512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6" name="Shape 226"/>
          <p:cNvSpPr txBox="1"/>
          <p:nvPr>
            <p:ph idx="2" type="body"/>
          </p:nvPr>
        </p:nvSpPr>
        <p:spPr>
          <a:xfrm>
            <a:off x="6172200" y="1825625"/>
            <a:ext cx="5181600" cy="43512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Shape 2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Shape 2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Shape 2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30" name="Shape 230"/>
        <p:cNvGrpSpPr/>
        <p:nvPr/>
      </p:nvGrpSpPr>
      <p:grpSpPr>
        <a:xfrm>
          <a:off x="0" y="0"/>
          <a:ext cx="0" cy="0"/>
          <a:chOff x="0" y="0"/>
          <a:chExt cx="0" cy="0"/>
        </a:xfrm>
      </p:grpSpPr>
      <p:sp>
        <p:nvSpPr>
          <p:cNvPr id="231" name="Shape 23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2" name="Shape 232"/>
          <p:cNvSpPr txBox="1"/>
          <p:nvPr>
            <p:ph idx="1" type="body"/>
          </p:nvPr>
        </p:nvSpPr>
        <p:spPr>
          <a:xfrm>
            <a:off x="839788" y="1681163"/>
            <a:ext cx="5157900" cy="823800"/>
          </a:xfrm>
          <a:prstGeom prst="rect">
            <a:avLst/>
          </a:prstGeom>
          <a:noFill/>
          <a:ln>
            <a:noFill/>
          </a:ln>
        </p:spPr>
        <p:txBody>
          <a:bodyPr anchorCtr="0" anchor="b" bIns="45700" lIns="0" spcFirstLastPara="1" rIns="0" wrap="square" tIns="45700"/>
          <a:lstStyle>
            <a:lvl1pPr indent="-228600" lvl="0" marL="457200" marR="0" rtl="0" algn="l">
              <a:lnSpc>
                <a:spcPct val="90000"/>
              </a:lnSpc>
              <a:spcBef>
                <a:spcPts val="1000"/>
              </a:spcBef>
              <a:spcAft>
                <a:spcPts val="0"/>
              </a:spcAft>
              <a:buClr>
                <a:schemeClr val="dk1"/>
              </a:buClr>
              <a:buSzPts val="2400"/>
              <a:buFont typeface="Montserrat Medium"/>
              <a:buNone/>
              <a:defRPr b="1" i="0" sz="24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2000"/>
              <a:buFont typeface="Montserrat Medium"/>
              <a:buNone/>
              <a:defRPr b="1" i="0" sz="20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800"/>
              <a:buFont typeface="Montserrat"/>
              <a:buNone/>
              <a:defRPr b="1" i="0" sz="18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33" name="Shape 233"/>
          <p:cNvSpPr txBox="1"/>
          <p:nvPr>
            <p:ph idx="2" type="body"/>
          </p:nvPr>
        </p:nvSpPr>
        <p:spPr>
          <a:xfrm>
            <a:off x="839788" y="2505075"/>
            <a:ext cx="5157900" cy="36846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Shape 234"/>
          <p:cNvSpPr txBox="1"/>
          <p:nvPr>
            <p:ph idx="3" type="body"/>
          </p:nvPr>
        </p:nvSpPr>
        <p:spPr>
          <a:xfrm>
            <a:off x="6172200" y="1681163"/>
            <a:ext cx="5183100" cy="823800"/>
          </a:xfrm>
          <a:prstGeom prst="rect">
            <a:avLst/>
          </a:prstGeom>
          <a:noFill/>
          <a:ln>
            <a:noFill/>
          </a:ln>
        </p:spPr>
        <p:txBody>
          <a:bodyPr anchorCtr="0" anchor="b" bIns="45700" lIns="0" spcFirstLastPara="1" rIns="0" wrap="square" tIns="45700"/>
          <a:lstStyle>
            <a:lvl1pPr indent="-228600" lvl="0" marL="457200" marR="0" rtl="0" algn="l">
              <a:lnSpc>
                <a:spcPct val="90000"/>
              </a:lnSpc>
              <a:spcBef>
                <a:spcPts val="1000"/>
              </a:spcBef>
              <a:spcAft>
                <a:spcPts val="0"/>
              </a:spcAft>
              <a:buClr>
                <a:schemeClr val="dk1"/>
              </a:buClr>
              <a:buSzPts val="2400"/>
              <a:buFont typeface="Montserrat Medium"/>
              <a:buNone/>
              <a:defRPr b="1" i="0" sz="24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2000"/>
              <a:buFont typeface="Montserrat Medium"/>
              <a:buNone/>
              <a:defRPr b="1" i="0" sz="20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800"/>
              <a:buFont typeface="Montserrat"/>
              <a:buNone/>
              <a:defRPr b="1" i="0" sz="18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600"/>
              <a:buFont typeface="Montserrat"/>
              <a:buNone/>
              <a:defRPr b="1" i="0" sz="16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35" name="Shape 235"/>
          <p:cNvSpPr txBox="1"/>
          <p:nvPr>
            <p:ph idx="4" type="body"/>
          </p:nvPr>
        </p:nvSpPr>
        <p:spPr>
          <a:xfrm>
            <a:off x="6172200" y="2505075"/>
            <a:ext cx="5183100" cy="36846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6" name="Shape 2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7" name="Shape 2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8" name="Shape 2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9" name="Shape 239"/>
        <p:cNvGrpSpPr/>
        <p:nvPr/>
      </p:nvGrpSpPr>
      <p:grpSpPr>
        <a:xfrm>
          <a:off x="0" y="0"/>
          <a:ext cx="0" cy="0"/>
          <a:chOff x="0" y="0"/>
          <a:chExt cx="0" cy="0"/>
        </a:xfrm>
      </p:grpSpPr>
      <p:sp>
        <p:nvSpPr>
          <p:cNvPr id="240" name="Shape 2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41" name="Shape 2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Shape 2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Shape 2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4" name="Shape 244"/>
        <p:cNvGrpSpPr/>
        <p:nvPr/>
      </p:nvGrpSpPr>
      <p:grpSpPr>
        <a:xfrm>
          <a:off x="0" y="0"/>
          <a:ext cx="0" cy="0"/>
          <a:chOff x="0" y="0"/>
          <a:chExt cx="0" cy="0"/>
        </a:xfrm>
      </p:grpSpPr>
      <p:sp>
        <p:nvSpPr>
          <p:cNvPr id="245" name="Shape 2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6" name="Shape 2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7" name="Shape 2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32" name="Shape 32"/>
        <p:cNvGrpSpPr/>
        <p:nvPr/>
      </p:nvGrpSpPr>
      <p:grpSpPr>
        <a:xfrm>
          <a:off x="0" y="0"/>
          <a:ext cx="0" cy="0"/>
          <a:chOff x="0" y="0"/>
          <a:chExt cx="0" cy="0"/>
        </a:xfrm>
      </p:grpSpPr>
      <p:sp>
        <p:nvSpPr>
          <p:cNvPr id="33" name="Shape 33"/>
          <p:cNvSpPr/>
          <p:nvPr>
            <p:ph idx="2" type="pic"/>
          </p:nvPr>
        </p:nvSpPr>
        <p:spPr>
          <a:xfrm>
            <a:off x="0" y="0"/>
            <a:ext cx="12192000" cy="6858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Shape 34"/>
          <p:cNvSpPr/>
          <p:nvPr/>
        </p:nvSpPr>
        <p:spPr>
          <a:xfrm>
            <a:off x="3483852" y="4377447"/>
            <a:ext cx="5221997" cy="5864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35" name="Shape 35"/>
          <p:cNvSpPr/>
          <p:nvPr>
            <p:ph idx="3" type="pic"/>
          </p:nvPr>
        </p:nvSpPr>
        <p:spPr>
          <a:xfrm>
            <a:off x="3484565" y="4376739"/>
            <a:ext cx="5221287" cy="813827"/>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1250"/>
                                        <p:tgtEl>
                                          <p:spTgt spid="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48" name="Shape 248"/>
        <p:cNvGrpSpPr/>
        <p:nvPr/>
      </p:nvGrpSpPr>
      <p:grpSpPr>
        <a:xfrm>
          <a:off x="0" y="0"/>
          <a:ext cx="0" cy="0"/>
          <a:chOff x="0" y="0"/>
          <a:chExt cx="0" cy="0"/>
        </a:xfrm>
      </p:grpSpPr>
      <p:sp>
        <p:nvSpPr>
          <p:cNvPr id="249" name="Shape 24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3200"/>
              <a:buFont typeface="Montserrat ExtraBold"/>
              <a:buNone/>
              <a:defRPr b="0" i="0" sz="32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50" name="Shape 250"/>
          <p:cNvSpPr txBox="1"/>
          <p:nvPr>
            <p:ph idx="1" type="body"/>
          </p:nvPr>
        </p:nvSpPr>
        <p:spPr>
          <a:xfrm>
            <a:off x="5183188" y="987425"/>
            <a:ext cx="6172200" cy="48735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3200"/>
              <a:buFont typeface="Montserrat Medium"/>
              <a:buNone/>
              <a:defRPr b="0" i="0" sz="32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2800"/>
              <a:buFont typeface="Montserrat Medium"/>
              <a:buNone/>
              <a:defRPr b="0" i="0" sz="28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2400"/>
              <a:buFont typeface="Montserrat"/>
              <a:buNone/>
              <a:defRPr b="0" i="0" sz="2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1" name="Shape 251"/>
          <p:cNvSpPr txBox="1"/>
          <p:nvPr>
            <p:ph idx="2" type="body"/>
          </p:nvPr>
        </p:nvSpPr>
        <p:spPr>
          <a:xfrm>
            <a:off x="839788" y="2057400"/>
            <a:ext cx="3932100" cy="38115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600"/>
              <a:buFont typeface="Montserrat Medium"/>
              <a:buNone/>
              <a:defRPr b="0" i="0" sz="16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200"/>
              <a:buFont typeface="Montserrat"/>
              <a:buNone/>
              <a:defRPr b="0" i="0" sz="12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52" name="Shape 2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3" name="Shape 2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4" name="Shape 2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55" name="Shape 255"/>
        <p:cNvGrpSpPr/>
        <p:nvPr/>
      </p:nvGrpSpPr>
      <p:grpSpPr>
        <a:xfrm>
          <a:off x="0" y="0"/>
          <a:ext cx="0" cy="0"/>
          <a:chOff x="0" y="0"/>
          <a:chExt cx="0" cy="0"/>
        </a:xfrm>
      </p:grpSpPr>
      <p:sp>
        <p:nvSpPr>
          <p:cNvPr id="256" name="Shape 25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3200"/>
              <a:buFont typeface="Montserrat ExtraBold"/>
              <a:buNone/>
              <a:defRPr b="0" i="0" sz="32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57" name="Shape 257"/>
          <p:cNvSpPr/>
          <p:nvPr>
            <p:ph idx="2" type="pic"/>
          </p:nvPr>
        </p:nvSpPr>
        <p:spPr>
          <a:xfrm>
            <a:off x="5183188" y="987425"/>
            <a:ext cx="6172200" cy="48735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3200"/>
              <a:buFont typeface="Montserrat Medium"/>
              <a:buNone/>
              <a:defRPr b="0" i="0" sz="3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2800"/>
              <a:buFont typeface="Montserrat Medium"/>
              <a:buNone/>
              <a:defRPr b="0" i="0" sz="28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2400"/>
              <a:buFont typeface="Montserrat"/>
              <a:buNone/>
              <a:defRPr b="0" i="0" sz="2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2000"/>
              <a:buFont typeface="Montserrat"/>
              <a:buNone/>
              <a:defRPr b="0" i="0" sz="2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58" name="Shape 258"/>
          <p:cNvSpPr txBox="1"/>
          <p:nvPr>
            <p:ph idx="1" type="body"/>
          </p:nvPr>
        </p:nvSpPr>
        <p:spPr>
          <a:xfrm>
            <a:off x="839788" y="2057400"/>
            <a:ext cx="3932100" cy="38115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600"/>
              <a:buFont typeface="Montserrat Medium"/>
              <a:buNone/>
              <a:defRPr b="0" i="0" sz="16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200"/>
              <a:buFont typeface="Montserrat"/>
              <a:buNone/>
              <a:defRPr b="0" i="0" sz="12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59" name="Shape 2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0" name="Shape 2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1" name="Shape 2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62" name="Shape 262"/>
        <p:cNvGrpSpPr/>
        <p:nvPr/>
      </p:nvGrpSpPr>
      <p:grpSpPr>
        <a:xfrm>
          <a:off x="0" y="0"/>
          <a:ext cx="0" cy="0"/>
          <a:chOff x="0" y="0"/>
          <a:chExt cx="0" cy="0"/>
        </a:xfrm>
      </p:grpSpPr>
      <p:sp>
        <p:nvSpPr>
          <p:cNvPr id="263" name="Shape 2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4" name="Shape 264"/>
          <p:cNvSpPr txBox="1"/>
          <p:nvPr>
            <p:ph idx="1" type="body"/>
          </p:nvPr>
        </p:nvSpPr>
        <p:spPr>
          <a:xfrm rot="5400000">
            <a:off x="3920400" y="-1256575"/>
            <a:ext cx="4351200" cy="105156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5" name="Shape 2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6" name="Shape 26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7" name="Shape 2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68" name="Shape 268"/>
        <p:cNvGrpSpPr/>
        <p:nvPr/>
      </p:nvGrpSpPr>
      <p:grpSpPr>
        <a:xfrm>
          <a:off x="0" y="0"/>
          <a:ext cx="0" cy="0"/>
          <a:chOff x="0" y="0"/>
          <a:chExt cx="0" cy="0"/>
        </a:xfrm>
      </p:grpSpPr>
      <p:sp>
        <p:nvSpPr>
          <p:cNvPr id="269" name="Shape 269"/>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0" name="Shape 270"/>
          <p:cNvSpPr txBox="1"/>
          <p:nvPr>
            <p:ph idx="1" type="body"/>
          </p:nvPr>
        </p:nvSpPr>
        <p:spPr>
          <a:xfrm rot="5400000">
            <a:off x="1799400" y="-596075"/>
            <a:ext cx="5811900" cy="77343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1" name="Shape 2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2" name="Shape 2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000">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Shape 2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000">
                <a:solidFill>
                  <a:srgbClr val="888888"/>
                </a:solidFill>
                <a:latin typeface="Montserrat"/>
                <a:ea typeface="Montserrat"/>
                <a:cs typeface="Montserrat"/>
                <a:sym typeface="Montserrat"/>
              </a:defRPr>
            </a:lvl1pPr>
            <a:lvl2pPr indent="0" lvl="1" marL="0" marR="0" rtl="0" algn="r">
              <a:spcBef>
                <a:spcPts val="0"/>
              </a:spcBef>
              <a:buNone/>
              <a:defRPr sz="1000">
                <a:solidFill>
                  <a:srgbClr val="888888"/>
                </a:solidFill>
                <a:latin typeface="Montserrat"/>
                <a:ea typeface="Montserrat"/>
                <a:cs typeface="Montserrat"/>
                <a:sym typeface="Montserrat"/>
              </a:defRPr>
            </a:lvl2pPr>
            <a:lvl3pPr indent="0" lvl="2" marL="0" marR="0" rtl="0" algn="r">
              <a:spcBef>
                <a:spcPts val="0"/>
              </a:spcBef>
              <a:buNone/>
              <a:defRPr sz="1000">
                <a:solidFill>
                  <a:srgbClr val="888888"/>
                </a:solidFill>
                <a:latin typeface="Montserrat"/>
                <a:ea typeface="Montserrat"/>
                <a:cs typeface="Montserrat"/>
                <a:sym typeface="Montserrat"/>
              </a:defRPr>
            </a:lvl3pPr>
            <a:lvl4pPr indent="0" lvl="3" marL="0" marR="0" rtl="0" algn="r">
              <a:spcBef>
                <a:spcPts val="0"/>
              </a:spcBef>
              <a:buNone/>
              <a:defRPr sz="1000">
                <a:solidFill>
                  <a:srgbClr val="888888"/>
                </a:solidFill>
                <a:latin typeface="Montserrat"/>
                <a:ea typeface="Montserrat"/>
                <a:cs typeface="Montserrat"/>
                <a:sym typeface="Montserrat"/>
              </a:defRPr>
            </a:lvl4pPr>
            <a:lvl5pPr indent="0" lvl="4" marL="0" marR="0" rtl="0" algn="r">
              <a:spcBef>
                <a:spcPts val="0"/>
              </a:spcBef>
              <a:buNone/>
              <a:defRPr sz="1000">
                <a:solidFill>
                  <a:srgbClr val="888888"/>
                </a:solidFill>
                <a:latin typeface="Montserrat"/>
                <a:ea typeface="Montserrat"/>
                <a:cs typeface="Montserrat"/>
                <a:sym typeface="Montserrat"/>
              </a:defRPr>
            </a:lvl5pPr>
            <a:lvl6pPr indent="0" lvl="5" marL="0" marR="0" rtl="0" algn="r">
              <a:spcBef>
                <a:spcPts val="0"/>
              </a:spcBef>
              <a:buNone/>
              <a:defRPr sz="1000">
                <a:solidFill>
                  <a:srgbClr val="888888"/>
                </a:solidFill>
                <a:latin typeface="Montserrat"/>
                <a:ea typeface="Montserrat"/>
                <a:cs typeface="Montserrat"/>
                <a:sym typeface="Montserrat"/>
              </a:defRPr>
            </a:lvl6pPr>
            <a:lvl7pPr indent="0" lvl="6" marL="0" marR="0" rtl="0" algn="r">
              <a:spcBef>
                <a:spcPts val="0"/>
              </a:spcBef>
              <a:buNone/>
              <a:defRPr sz="1000">
                <a:solidFill>
                  <a:srgbClr val="888888"/>
                </a:solidFill>
                <a:latin typeface="Montserrat"/>
                <a:ea typeface="Montserrat"/>
                <a:cs typeface="Montserrat"/>
                <a:sym typeface="Montserrat"/>
              </a:defRPr>
            </a:lvl7pPr>
            <a:lvl8pPr indent="0" lvl="7" marL="0" marR="0" rtl="0" algn="r">
              <a:spcBef>
                <a:spcPts val="0"/>
              </a:spcBef>
              <a:buNone/>
              <a:defRPr sz="1000">
                <a:solidFill>
                  <a:srgbClr val="888888"/>
                </a:solidFill>
                <a:latin typeface="Montserrat"/>
                <a:ea typeface="Montserrat"/>
                <a:cs typeface="Montserrat"/>
                <a:sym typeface="Montserrat"/>
              </a:defRPr>
            </a:lvl8pPr>
            <a:lvl9pPr indent="0" lvl="8" marL="0" marR="0" rtl="0" algn="r">
              <a:spcBef>
                <a:spcPts val="0"/>
              </a:spcBef>
              <a:buNone/>
              <a:defRPr sz="1000">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Title Slide">
  <p:cSld name="24_Title Slide">
    <p:spTree>
      <p:nvGrpSpPr>
        <p:cNvPr id="274" name="Shape 274"/>
        <p:cNvGrpSpPr/>
        <p:nvPr/>
      </p:nvGrpSpPr>
      <p:grpSpPr>
        <a:xfrm>
          <a:off x="0" y="0"/>
          <a:ext cx="0" cy="0"/>
          <a:chOff x="0" y="0"/>
          <a:chExt cx="0" cy="0"/>
        </a:xfrm>
      </p:grpSpPr>
      <p:sp>
        <p:nvSpPr>
          <p:cNvPr id="275" name="Shape 275"/>
          <p:cNvSpPr/>
          <p:nvPr>
            <p:ph idx="2" type="pic"/>
          </p:nvPr>
        </p:nvSpPr>
        <p:spPr>
          <a:xfrm>
            <a:off x="4455523" y="2100798"/>
            <a:ext cx="3295500" cy="20598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with Footer &amp; Header">
  <p:cSld name="1_Blank with Footer &amp; Header">
    <p:spTree>
      <p:nvGrpSpPr>
        <p:cNvPr id="276" name="Shape 276"/>
        <p:cNvGrpSpPr/>
        <p:nvPr/>
      </p:nvGrpSpPr>
      <p:grpSpPr>
        <a:xfrm>
          <a:off x="0" y="0"/>
          <a:ext cx="0" cy="0"/>
          <a:chOff x="0" y="0"/>
          <a:chExt cx="0" cy="0"/>
        </a:xfrm>
      </p:grpSpPr>
      <p:sp>
        <p:nvSpPr>
          <p:cNvPr id="277" name="Shape 277"/>
          <p:cNvSpPr/>
          <p:nvPr>
            <p:ph idx="2" type="pic"/>
          </p:nvPr>
        </p:nvSpPr>
        <p:spPr>
          <a:xfrm>
            <a:off x="1335088" y="1216025"/>
            <a:ext cx="2613000" cy="4788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8" name="Shape 278"/>
          <p:cNvSpPr/>
          <p:nvPr>
            <p:ph idx="3" type="pic"/>
          </p:nvPr>
        </p:nvSpPr>
        <p:spPr>
          <a:xfrm>
            <a:off x="6070600" y="4879975"/>
            <a:ext cx="5526000" cy="46926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279" name="Shape 279"/>
        <p:cNvGrpSpPr/>
        <p:nvPr/>
      </p:nvGrpSpPr>
      <p:grpSpPr>
        <a:xfrm>
          <a:off x="0" y="0"/>
          <a:ext cx="0" cy="0"/>
          <a:chOff x="0" y="0"/>
          <a:chExt cx="0" cy="0"/>
        </a:xfrm>
      </p:grpSpPr>
      <p:sp>
        <p:nvSpPr>
          <p:cNvPr id="280" name="Shape 280"/>
          <p:cNvSpPr/>
          <p:nvPr>
            <p:ph idx="2" type="pic"/>
          </p:nvPr>
        </p:nvSpPr>
        <p:spPr>
          <a:xfrm>
            <a:off x="5321300" y="2065338"/>
            <a:ext cx="1476300" cy="26274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1" name="Shape 281"/>
          <p:cNvSpPr/>
          <p:nvPr>
            <p:ph idx="3" type="pic"/>
          </p:nvPr>
        </p:nvSpPr>
        <p:spPr>
          <a:xfrm>
            <a:off x="1509713" y="2211388"/>
            <a:ext cx="1295400" cy="22923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2" name="Shape 282"/>
          <p:cNvSpPr/>
          <p:nvPr>
            <p:ph idx="4" type="pic"/>
          </p:nvPr>
        </p:nvSpPr>
        <p:spPr>
          <a:xfrm rot="-2792510">
            <a:off x="9536068" y="2186199"/>
            <a:ext cx="1143169" cy="2060976"/>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283" name="Shape 283"/>
        <p:cNvGrpSpPr/>
        <p:nvPr/>
      </p:nvGrpSpPr>
      <p:grpSpPr>
        <a:xfrm>
          <a:off x="0" y="0"/>
          <a:ext cx="0" cy="0"/>
          <a:chOff x="0" y="0"/>
          <a:chExt cx="0" cy="0"/>
        </a:xfrm>
      </p:grpSpPr>
      <p:sp>
        <p:nvSpPr>
          <p:cNvPr id="284" name="Shape 284"/>
          <p:cNvSpPr/>
          <p:nvPr>
            <p:ph idx="2" type="pic"/>
          </p:nvPr>
        </p:nvSpPr>
        <p:spPr>
          <a:xfrm>
            <a:off x="2884488" y="4554538"/>
            <a:ext cx="2678100" cy="55086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Shape 285"/>
          <p:cNvSpPr/>
          <p:nvPr>
            <p:ph idx="3" type="pic"/>
          </p:nvPr>
        </p:nvSpPr>
        <p:spPr>
          <a:xfrm>
            <a:off x="5427663" y="5133975"/>
            <a:ext cx="1225500" cy="21888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p:cSld name="6_Title Slide">
    <p:spTree>
      <p:nvGrpSpPr>
        <p:cNvPr id="286" name="Shape 286"/>
        <p:cNvGrpSpPr/>
        <p:nvPr/>
      </p:nvGrpSpPr>
      <p:grpSpPr>
        <a:xfrm>
          <a:off x="0" y="0"/>
          <a:ext cx="0" cy="0"/>
          <a:chOff x="0" y="0"/>
          <a:chExt cx="0" cy="0"/>
        </a:xfrm>
      </p:grpSpPr>
      <p:sp>
        <p:nvSpPr>
          <p:cNvPr id="287" name="Shape 287"/>
          <p:cNvSpPr/>
          <p:nvPr>
            <p:ph idx="2" type="pic"/>
          </p:nvPr>
        </p:nvSpPr>
        <p:spPr>
          <a:xfrm>
            <a:off x="1182688" y="2616200"/>
            <a:ext cx="3702000" cy="23289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8" name="Shape 288"/>
          <p:cNvSpPr/>
          <p:nvPr>
            <p:ph idx="3" type="pic"/>
          </p:nvPr>
        </p:nvSpPr>
        <p:spPr>
          <a:xfrm>
            <a:off x="7288213" y="2632075"/>
            <a:ext cx="3700500" cy="23274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p:cSld name="5_Title Slide">
    <p:spTree>
      <p:nvGrpSpPr>
        <p:cNvPr id="289" name="Shape 289"/>
        <p:cNvGrpSpPr/>
        <p:nvPr/>
      </p:nvGrpSpPr>
      <p:grpSpPr>
        <a:xfrm>
          <a:off x="0" y="0"/>
          <a:ext cx="0" cy="0"/>
          <a:chOff x="0" y="0"/>
          <a:chExt cx="0" cy="0"/>
        </a:xfrm>
      </p:grpSpPr>
      <p:sp>
        <p:nvSpPr>
          <p:cNvPr id="290" name="Shape 290"/>
          <p:cNvSpPr/>
          <p:nvPr>
            <p:ph idx="2" type="pic"/>
          </p:nvPr>
        </p:nvSpPr>
        <p:spPr>
          <a:xfrm>
            <a:off x="4567238" y="2070100"/>
            <a:ext cx="3173400" cy="19875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900"/>
              <a:buFont typeface="Montserrat Medium"/>
              <a:buNone/>
              <a:defRPr b="0" i="0" sz="9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Shape 291"/>
          <p:cNvSpPr/>
          <p:nvPr>
            <p:ph idx="3" type="pic"/>
          </p:nvPr>
        </p:nvSpPr>
        <p:spPr>
          <a:xfrm>
            <a:off x="3971925" y="2971800"/>
            <a:ext cx="877800" cy="15621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900"/>
              <a:buFont typeface="Montserrat Medium"/>
              <a:buNone/>
              <a:defRPr b="0" i="0" sz="9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Shape 292"/>
          <p:cNvSpPr/>
          <p:nvPr>
            <p:ph idx="4" type="pic"/>
          </p:nvPr>
        </p:nvSpPr>
        <p:spPr>
          <a:xfrm>
            <a:off x="6710363" y="2528888"/>
            <a:ext cx="692100" cy="5763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900"/>
              <a:buFont typeface="Montserrat Medium"/>
              <a:buNone/>
              <a:defRPr b="0" i="0" sz="9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Custom Layout">
  <p:cSld name="13_Custom Layout">
    <p:spTree>
      <p:nvGrpSpPr>
        <p:cNvPr id="36" name="Shape 36"/>
        <p:cNvGrpSpPr/>
        <p:nvPr/>
      </p:nvGrpSpPr>
      <p:grpSpPr>
        <a:xfrm>
          <a:off x="0" y="0"/>
          <a:ext cx="0" cy="0"/>
          <a:chOff x="0" y="0"/>
          <a:chExt cx="0" cy="0"/>
        </a:xfrm>
      </p:grpSpPr>
      <p:sp>
        <p:nvSpPr>
          <p:cNvPr id="37" name="Shape 37"/>
          <p:cNvSpPr/>
          <p:nvPr>
            <p:ph idx="2" type="pic"/>
          </p:nvPr>
        </p:nvSpPr>
        <p:spPr>
          <a:xfrm>
            <a:off x="5053013" y="1592263"/>
            <a:ext cx="2081212" cy="3679825"/>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_Title Slide">
  <p:cSld name="29_Title Slide">
    <p:spTree>
      <p:nvGrpSpPr>
        <p:cNvPr id="293" name="Shape 293"/>
        <p:cNvGrpSpPr/>
        <p:nvPr/>
      </p:nvGrpSpPr>
      <p:grpSpPr>
        <a:xfrm>
          <a:off x="0" y="0"/>
          <a:ext cx="0" cy="0"/>
          <a:chOff x="0" y="0"/>
          <a:chExt cx="0" cy="0"/>
        </a:xfrm>
      </p:grpSpPr>
      <p:sp>
        <p:nvSpPr>
          <p:cNvPr id="294" name="Shape 294"/>
          <p:cNvSpPr/>
          <p:nvPr>
            <p:ph idx="2" type="pic"/>
          </p:nvPr>
        </p:nvSpPr>
        <p:spPr>
          <a:xfrm>
            <a:off x="7412038" y="2097088"/>
            <a:ext cx="3295500" cy="20718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5" name="Shape 295"/>
          <p:cNvSpPr/>
          <p:nvPr>
            <p:ph idx="3" type="pic"/>
          </p:nvPr>
        </p:nvSpPr>
        <p:spPr>
          <a:xfrm>
            <a:off x="1414463" y="2173182"/>
            <a:ext cx="3306900" cy="20415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ockup 17">
  <p:cSld name="1_Mockup 17">
    <p:spTree>
      <p:nvGrpSpPr>
        <p:cNvPr id="296" name="Shape 296"/>
        <p:cNvGrpSpPr/>
        <p:nvPr/>
      </p:nvGrpSpPr>
      <p:grpSpPr>
        <a:xfrm>
          <a:off x="0" y="0"/>
          <a:ext cx="0" cy="0"/>
          <a:chOff x="0" y="0"/>
          <a:chExt cx="0" cy="0"/>
        </a:xfrm>
      </p:grpSpPr>
      <p:sp>
        <p:nvSpPr>
          <p:cNvPr id="297" name="Shape 297"/>
          <p:cNvSpPr/>
          <p:nvPr>
            <p:ph idx="2" type="pic"/>
          </p:nvPr>
        </p:nvSpPr>
        <p:spPr>
          <a:xfrm>
            <a:off x="0" y="792163"/>
            <a:ext cx="2738400" cy="24003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8" name="Shape 298"/>
          <p:cNvSpPr/>
          <p:nvPr>
            <p:ph idx="3" type="pic"/>
          </p:nvPr>
        </p:nvSpPr>
        <p:spPr>
          <a:xfrm>
            <a:off x="1728788" y="3892550"/>
            <a:ext cx="3395700" cy="25083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Mockup 24">
  <p:cSld name="1_Mockup 24">
    <p:spTree>
      <p:nvGrpSpPr>
        <p:cNvPr id="299" name="Shape 299"/>
        <p:cNvGrpSpPr/>
        <p:nvPr/>
      </p:nvGrpSpPr>
      <p:grpSpPr>
        <a:xfrm>
          <a:off x="0" y="0"/>
          <a:ext cx="0" cy="0"/>
          <a:chOff x="0" y="0"/>
          <a:chExt cx="0" cy="0"/>
        </a:xfrm>
      </p:grpSpPr>
      <p:sp>
        <p:nvSpPr>
          <p:cNvPr id="300" name="Shape 300"/>
          <p:cNvSpPr/>
          <p:nvPr>
            <p:ph idx="2" type="pic"/>
          </p:nvPr>
        </p:nvSpPr>
        <p:spPr>
          <a:xfrm>
            <a:off x="3963172" y="1894423"/>
            <a:ext cx="4328100" cy="24375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1" name="Shape 301"/>
          <p:cNvSpPr/>
          <p:nvPr>
            <p:ph idx="3" type="pic"/>
          </p:nvPr>
        </p:nvSpPr>
        <p:spPr>
          <a:xfrm>
            <a:off x="3081400" y="3686511"/>
            <a:ext cx="1523700" cy="202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2" name="Shape 302"/>
          <p:cNvSpPr/>
          <p:nvPr>
            <p:ph idx="4" type="pic"/>
          </p:nvPr>
        </p:nvSpPr>
        <p:spPr>
          <a:xfrm>
            <a:off x="6765053" y="3730224"/>
            <a:ext cx="3113100" cy="19407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Shape 303"/>
          <p:cNvSpPr/>
          <p:nvPr>
            <p:ph idx="5" type="pic"/>
          </p:nvPr>
        </p:nvSpPr>
        <p:spPr>
          <a:xfrm>
            <a:off x="2406323" y="4638890"/>
            <a:ext cx="765900" cy="136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Mockup 24">
  <p:cSld name="7_Mockup 24">
    <p:spTree>
      <p:nvGrpSpPr>
        <p:cNvPr id="304" name="Shape 304"/>
        <p:cNvGrpSpPr/>
        <p:nvPr/>
      </p:nvGrpSpPr>
      <p:grpSpPr>
        <a:xfrm>
          <a:off x="0" y="0"/>
          <a:ext cx="0" cy="0"/>
          <a:chOff x="0" y="0"/>
          <a:chExt cx="0" cy="0"/>
        </a:xfrm>
      </p:grpSpPr>
      <p:sp>
        <p:nvSpPr>
          <p:cNvPr id="305" name="Shape 305"/>
          <p:cNvSpPr/>
          <p:nvPr>
            <p:ph idx="2" type="pic"/>
          </p:nvPr>
        </p:nvSpPr>
        <p:spPr>
          <a:xfrm>
            <a:off x="1081290" y="3490913"/>
            <a:ext cx="3282600" cy="20400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6" name="Shape 306"/>
          <p:cNvSpPr/>
          <p:nvPr>
            <p:ph idx="3" type="pic"/>
          </p:nvPr>
        </p:nvSpPr>
        <p:spPr>
          <a:xfrm>
            <a:off x="4194176" y="4510088"/>
            <a:ext cx="766800" cy="13113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Mockup 24">
  <p:cSld name="2_Mockup 24">
    <p:spTree>
      <p:nvGrpSpPr>
        <p:cNvPr id="307" name="Shape 307"/>
        <p:cNvGrpSpPr/>
        <p:nvPr/>
      </p:nvGrpSpPr>
      <p:grpSpPr>
        <a:xfrm>
          <a:off x="0" y="0"/>
          <a:ext cx="0" cy="0"/>
          <a:chOff x="0" y="0"/>
          <a:chExt cx="0" cy="0"/>
        </a:xfrm>
      </p:grpSpPr>
      <p:sp>
        <p:nvSpPr>
          <p:cNvPr id="308" name="Shape 308"/>
          <p:cNvSpPr/>
          <p:nvPr>
            <p:ph idx="2" type="pic"/>
          </p:nvPr>
        </p:nvSpPr>
        <p:spPr>
          <a:xfrm>
            <a:off x="3963172" y="1894423"/>
            <a:ext cx="4328100" cy="24375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9" name="Shape 309"/>
          <p:cNvSpPr/>
          <p:nvPr>
            <p:ph idx="3" type="pic"/>
          </p:nvPr>
        </p:nvSpPr>
        <p:spPr>
          <a:xfrm>
            <a:off x="3081400" y="3686511"/>
            <a:ext cx="1523700" cy="202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0" name="Shape 310"/>
          <p:cNvSpPr/>
          <p:nvPr>
            <p:ph idx="4" type="pic"/>
          </p:nvPr>
        </p:nvSpPr>
        <p:spPr>
          <a:xfrm>
            <a:off x="6765053" y="3730224"/>
            <a:ext cx="3113100" cy="19407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1" name="Shape 311"/>
          <p:cNvSpPr/>
          <p:nvPr>
            <p:ph idx="5" type="pic"/>
          </p:nvPr>
        </p:nvSpPr>
        <p:spPr>
          <a:xfrm>
            <a:off x="2406323" y="4638890"/>
            <a:ext cx="765900" cy="136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Mockup 24">
  <p:cSld name="8_Mockup 24">
    <p:spTree>
      <p:nvGrpSpPr>
        <p:cNvPr id="312" name="Shape 312"/>
        <p:cNvGrpSpPr/>
        <p:nvPr/>
      </p:nvGrpSpPr>
      <p:grpSpPr>
        <a:xfrm>
          <a:off x="0" y="0"/>
          <a:ext cx="0" cy="0"/>
          <a:chOff x="0" y="0"/>
          <a:chExt cx="0" cy="0"/>
        </a:xfrm>
      </p:grpSpPr>
      <p:sp>
        <p:nvSpPr>
          <p:cNvPr id="313" name="Shape 313"/>
          <p:cNvSpPr/>
          <p:nvPr>
            <p:ph idx="2" type="pic"/>
          </p:nvPr>
        </p:nvSpPr>
        <p:spPr>
          <a:xfrm>
            <a:off x="1093788" y="3497263"/>
            <a:ext cx="3265500" cy="2027100"/>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000"/>
              <a:buFont typeface="Montserrat Medium"/>
              <a:buNone/>
              <a:defRPr b="0" i="0" sz="10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Mockup 24">
  <p:cSld name="3_Mockup 24">
    <p:spTree>
      <p:nvGrpSpPr>
        <p:cNvPr id="314" name="Shape 314"/>
        <p:cNvGrpSpPr/>
        <p:nvPr/>
      </p:nvGrpSpPr>
      <p:grpSpPr>
        <a:xfrm>
          <a:off x="0" y="0"/>
          <a:ext cx="0" cy="0"/>
          <a:chOff x="0" y="0"/>
          <a:chExt cx="0" cy="0"/>
        </a:xfrm>
      </p:grpSpPr>
      <p:sp>
        <p:nvSpPr>
          <p:cNvPr id="315" name="Shape 315"/>
          <p:cNvSpPr/>
          <p:nvPr>
            <p:ph idx="2" type="pic"/>
          </p:nvPr>
        </p:nvSpPr>
        <p:spPr>
          <a:xfrm>
            <a:off x="3963172" y="1894423"/>
            <a:ext cx="4328100" cy="24375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6" name="Shape 316"/>
          <p:cNvSpPr/>
          <p:nvPr>
            <p:ph idx="3" type="pic"/>
          </p:nvPr>
        </p:nvSpPr>
        <p:spPr>
          <a:xfrm>
            <a:off x="3081400" y="3686511"/>
            <a:ext cx="1523700" cy="202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7" name="Shape 317"/>
          <p:cNvSpPr/>
          <p:nvPr>
            <p:ph idx="4" type="pic"/>
          </p:nvPr>
        </p:nvSpPr>
        <p:spPr>
          <a:xfrm>
            <a:off x="6765053" y="3730224"/>
            <a:ext cx="3113100" cy="19407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8" name="Shape 318"/>
          <p:cNvSpPr/>
          <p:nvPr>
            <p:ph idx="5" type="pic"/>
          </p:nvPr>
        </p:nvSpPr>
        <p:spPr>
          <a:xfrm>
            <a:off x="2406323" y="4638890"/>
            <a:ext cx="765900" cy="136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Mockup 24">
  <p:cSld name="4_Mockup 24">
    <p:spTree>
      <p:nvGrpSpPr>
        <p:cNvPr id="319" name="Shape 319"/>
        <p:cNvGrpSpPr/>
        <p:nvPr/>
      </p:nvGrpSpPr>
      <p:grpSpPr>
        <a:xfrm>
          <a:off x="0" y="0"/>
          <a:ext cx="0" cy="0"/>
          <a:chOff x="0" y="0"/>
          <a:chExt cx="0" cy="0"/>
        </a:xfrm>
      </p:grpSpPr>
      <p:sp>
        <p:nvSpPr>
          <p:cNvPr id="320" name="Shape 320"/>
          <p:cNvSpPr/>
          <p:nvPr>
            <p:ph idx="2" type="pic"/>
          </p:nvPr>
        </p:nvSpPr>
        <p:spPr>
          <a:xfrm>
            <a:off x="3963172" y="1894423"/>
            <a:ext cx="4328100" cy="24375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1" name="Shape 321"/>
          <p:cNvSpPr/>
          <p:nvPr>
            <p:ph idx="3" type="pic"/>
          </p:nvPr>
        </p:nvSpPr>
        <p:spPr>
          <a:xfrm>
            <a:off x="3081400" y="3686511"/>
            <a:ext cx="1523700" cy="202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2" name="Shape 322"/>
          <p:cNvSpPr/>
          <p:nvPr>
            <p:ph idx="4" type="pic"/>
          </p:nvPr>
        </p:nvSpPr>
        <p:spPr>
          <a:xfrm>
            <a:off x="6765053" y="3730224"/>
            <a:ext cx="3113100" cy="19407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3" name="Shape 323"/>
          <p:cNvSpPr/>
          <p:nvPr>
            <p:ph idx="5" type="pic"/>
          </p:nvPr>
        </p:nvSpPr>
        <p:spPr>
          <a:xfrm>
            <a:off x="2406323" y="4638890"/>
            <a:ext cx="765900" cy="136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Mockup 24">
  <p:cSld name="5_Mockup 24">
    <p:spTree>
      <p:nvGrpSpPr>
        <p:cNvPr id="324" name="Shape 324"/>
        <p:cNvGrpSpPr/>
        <p:nvPr/>
      </p:nvGrpSpPr>
      <p:grpSpPr>
        <a:xfrm>
          <a:off x="0" y="0"/>
          <a:ext cx="0" cy="0"/>
          <a:chOff x="0" y="0"/>
          <a:chExt cx="0" cy="0"/>
        </a:xfrm>
      </p:grpSpPr>
      <p:sp>
        <p:nvSpPr>
          <p:cNvPr id="325" name="Shape 325"/>
          <p:cNvSpPr/>
          <p:nvPr>
            <p:ph idx="2" type="pic"/>
          </p:nvPr>
        </p:nvSpPr>
        <p:spPr>
          <a:xfrm>
            <a:off x="3963172" y="1894423"/>
            <a:ext cx="4328100" cy="24375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6" name="Shape 326"/>
          <p:cNvSpPr/>
          <p:nvPr>
            <p:ph idx="3" type="pic"/>
          </p:nvPr>
        </p:nvSpPr>
        <p:spPr>
          <a:xfrm>
            <a:off x="3081400" y="3686511"/>
            <a:ext cx="1523700" cy="202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7" name="Shape 327"/>
          <p:cNvSpPr/>
          <p:nvPr>
            <p:ph idx="4" type="pic"/>
          </p:nvPr>
        </p:nvSpPr>
        <p:spPr>
          <a:xfrm>
            <a:off x="6765053" y="3730224"/>
            <a:ext cx="3113100" cy="19407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8" name="Shape 328"/>
          <p:cNvSpPr/>
          <p:nvPr>
            <p:ph idx="5" type="pic"/>
          </p:nvPr>
        </p:nvSpPr>
        <p:spPr>
          <a:xfrm>
            <a:off x="2406323" y="4638890"/>
            <a:ext cx="765900" cy="136890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_Title Slide">
  <p:cSld name="27_Title Slide">
    <p:spTree>
      <p:nvGrpSpPr>
        <p:cNvPr id="38" name="Shape 38"/>
        <p:cNvGrpSpPr/>
        <p:nvPr/>
      </p:nvGrpSpPr>
      <p:grpSpPr>
        <a:xfrm>
          <a:off x="0" y="0"/>
          <a:ext cx="0" cy="0"/>
          <a:chOff x="0" y="0"/>
          <a:chExt cx="0" cy="0"/>
        </a:xfrm>
      </p:grpSpPr>
      <p:sp>
        <p:nvSpPr>
          <p:cNvPr id="39" name="Shape 39"/>
          <p:cNvSpPr/>
          <p:nvPr>
            <p:ph idx="2" type="pic"/>
          </p:nvPr>
        </p:nvSpPr>
        <p:spPr>
          <a:xfrm>
            <a:off x="0" y="0"/>
            <a:ext cx="12192000" cy="6858000"/>
          </a:xfrm>
          <a:prstGeom prst="rect">
            <a:avLst/>
          </a:prstGeom>
          <a:noFill/>
          <a:ln>
            <a:noFill/>
          </a:ln>
        </p:spPr>
        <p:txBody>
          <a:bodyPr anchorCtr="0" anchor="t" bIns="45700" lIns="0" spcFirstLastPara="1" rIns="0" wrap="square" tIns="45700"/>
          <a:lstStyle>
            <a:lvl1pPr lvl="0" marR="0" rtl="0" algn="ctr">
              <a:lnSpc>
                <a:spcPct val="90000"/>
              </a:lnSpc>
              <a:spcBef>
                <a:spcPts val="1000"/>
              </a:spcBef>
              <a:spcAft>
                <a:spcPts val="0"/>
              </a:spcAft>
              <a:buClr>
                <a:srgbClr val="A5A5A5"/>
              </a:buClr>
              <a:buSzPts val="1800"/>
              <a:buFont typeface="Montserrat Medium"/>
              <a:buNone/>
              <a:defRPr b="0" i="0" sz="1800" u="none" cap="none" strike="noStrike">
                <a:solidFill>
                  <a:srgbClr val="A5A5A5"/>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p:tgtEl>
                                          <p:spTgt spid="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_Title Slide">
  <p:cSld name="31_Title Slide">
    <p:spTree>
      <p:nvGrpSpPr>
        <p:cNvPr id="40" name="Shape 40"/>
        <p:cNvGrpSpPr/>
        <p:nvPr/>
      </p:nvGrpSpPr>
      <p:grpSpPr>
        <a:xfrm>
          <a:off x="0" y="0"/>
          <a:ext cx="0" cy="0"/>
          <a:chOff x="0" y="0"/>
          <a:chExt cx="0" cy="0"/>
        </a:xfrm>
      </p:grpSpPr>
      <p:sp>
        <p:nvSpPr>
          <p:cNvPr id="41" name="Shape 41"/>
          <p:cNvSpPr/>
          <p:nvPr/>
        </p:nvSpPr>
        <p:spPr>
          <a:xfrm>
            <a:off x="8578850" y="4430583"/>
            <a:ext cx="317500" cy="317500"/>
          </a:xfrm>
          <a:prstGeom prst="rect">
            <a:avLst/>
          </a:prstGeom>
          <a:solidFill>
            <a:srgbClr val="000000">
              <a:alpha val="3921"/>
            </a:srgbClr>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42" name="Shape 42"/>
          <p:cNvSpPr/>
          <p:nvPr/>
        </p:nvSpPr>
        <p:spPr>
          <a:xfrm>
            <a:off x="9879539" y="4233732"/>
            <a:ext cx="711200" cy="711201"/>
          </a:xfrm>
          <a:prstGeom prst="rect">
            <a:avLst/>
          </a:prstGeom>
          <a:solidFill>
            <a:srgbClr val="000000">
              <a:alpha val="3921"/>
            </a:srgbClr>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43" name="Shape 43"/>
          <p:cNvSpPr/>
          <p:nvPr/>
        </p:nvSpPr>
        <p:spPr>
          <a:xfrm>
            <a:off x="11062761" y="3371850"/>
            <a:ext cx="442378" cy="442378"/>
          </a:xfrm>
          <a:prstGeom prst="rect">
            <a:avLst/>
          </a:prstGeom>
          <a:solidFill>
            <a:srgbClr val="000000">
              <a:alpha val="1960"/>
            </a:srgbClr>
          </a:solidFill>
          <a:ln>
            <a:noFill/>
          </a:ln>
        </p:spPr>
        <p:txBody>
          <a:bodyPr anchorCtr="0" anchor="ctr" bIns="71425" lIns="71425" spcFirstLastPara="1" rIns="71425" wrap="square" tIns="71425">
            <a:no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44" name="Shape 44"/>
          <p:cNvSpPr/>
          <p:nvPr>
            <p:ph idx="2" type="pic"/>
          </p:nvPr>
        </p:nvSpPr>
        <p:spPr>
          <a:xfrm>
            <a:off x="7674877" y="1238952"/>
            <a:ext cx="3142857" cy="5619048"/>
          </a:xfrm>
          <a:prstGeom prst="rect">
            <a:avLst/>
          </a:prstGeom>
          <a:noFill/>
          <a:ln>
            <a:noFill/>
          </a:ln>
        </p:spPr>
        <p:txBody>
          <a:bodyPr anchorCtr="0" anchor="t" bIns="45700" lIns="0" spcFirstLastPara="1" rIns="0" wrap="square" tIns="45700"/>
          <a:lstStyle>
            <a:lvl1pPr lvl="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Shape 45"/>
          <p:cNvSpPr/>
          <p:nvPr/>
        </p:nvSpPr>
        <p:spPr>
          <a:xfrm flipH="1" rot="10800000">
            <a:off x="7366439" y="-26895"/>
            <a:ext cx="3765426" cy="6237401"/>
          </a:xfrm>
          <a:custGeom>
            <a:pathLst>
              <a:path extrusionOk="0" h="6237401" w="3765426">
                <a:moveTo>
                  <a:pt x="1882713" y="0"/>
                </a:moveTo>
                <a:cubicBezTo>
                  <a:pt x="2922507" y="0"/>
                  <a:pt x="3765426" y="842919"/>
                  <a:pt x="3765426" y="1882713"/>
                </a:cubicBezTo>
                <a:lnTo>
                  <a:pt x="3765426" y="6237401"/>
                </a:lnTo>
                <a:lnTo>
                  <a:pt x="0" y="6237401"/>
                </a:lnTo>
                <a:lnTo>
                  <a:pt x="0" y="1882713"/>
                </a:lnTo>
                <a:cubicBezTo>
                  <a:pt x="0" y="842919"/>
                  <a:pt x="842919" y="0"/>
                  <a:pt x="1882713" y="0"/>
                </a:cubicBezTo>
                <a:close/>
              </a:path>
            </a:pathLst>
          </a:custGeom>
          <a:gradFill>
            <a:gsLst>
              <a:gs pos="0">
                <a:srgbClr val="E5025D">
                  <a:alpha val="33725"/>
                </a:srgbClr>
              </a:gs>
              <a:gs pos="100000">
                <a:srgbClr val="E5025D"/>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7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750"/>
                                        <p:tgtEl>
                                          <p:spTgt spid="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ckup 24">
  <p:cSld name="Mockup 24">
    <p:spTree>
      <p:nvGrpSpPr>
        <p:cNvPr id="46" name="Shape 46"/>
        <p:cNvGrpSpPr/>
        <p:nvPr/>
      </p:nvGrpSpPr>
      <p:grpSpPr>
        <a:xfrm>
          <a:off x="0" y="0"/>
          <a:ext cx="0" cy="0"/>
          <a:chOff x="0" y="0"/>
          <a:chExt cx="0" cy="0"/>
        </a:xfrm>
      </p:grpSpPr>
      <p:sp>
        <p:nvSpPr>
          <p:cNvPr id="47" name="Shape 47"/>
          <p:cNvSpPr/>
          <p:nvPr>
            <p:ph idx="2" type="pic"/>
          </p:nvPr>
        </p:nvSpPr>
        <p:spPr>
          <a:xfrm>
            <a:off x="3963172" y="1894423"/>
            <a:ext cx="4328062" cy="2437540"/>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Shape 48"/>
          <p:cNvSpPr/>
          <p:nvPr>
            <p:ph idx="3" type="pic"/>
          </p:nvPr>
        </p:nvSpPr>
        <p:spPr>
          <a:xfrm>
            <a:off x="3081400" y="3686511"/>
            <a:ext cx="1523798" cy="2028998"/>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Shape 49"/>
          <p:cNvSpPr/>
          <p:nvPr>
            <p:ph idx="4" type="pic"/>
          </p:nvPr>
        </p:nvSpPr>
        <p:spPr>
          <a:xfrm>
            <a:off x="6765053" y="3730224"/>
            <a:ext cx="3113227" cy="1940763"/>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Shape 50"/>
          <p:cNvSpPr/>
          <p:nvPr>
            <p:ph idx="5" type="pic"/>
          </p:nvPr>
        </p:nvSpPr>
        <p:spPr>
          <a:xfrm>
            <a:off x="2406323" y="4638890"/>
            <a:ext cx="765815" cy="1368819"/>
          </a:xfrm>
          <a:prstGeom prst="rect">
            <a:avLst/>
          </a:prstGeom>
          <a:noFill/>
          <a:ln>
            <a:noFill/>
          </a:ln>
        </p:spPr>
        <p:txBody>
          <a:bodyPr anchorCtr="0" anchor="ctr" bIns="45700" lIns="0" spcFirstLastPara="1" rIns="0" wrap="square" tIns="45700"/>
          <a:lstStyle>
            <a:lvl1pPr lvl="0" marR="0" rtl="0" algn="ctr">
              <a:lnSpc>
                <a:spcPct val="90000"/>
              </a:lnSpc>
              <a:spcBef>
                <a:spcPts val="1000"/>
              </a:spcBef>
              <a:spcAft>
                <a:spcPts val="0"/>
              </a:spcAft>
              <a:buClr>
                <a:schemeClr val="dk1"/>
              </a:buClr>
              <a:buSzPts val="1200"/>
              <a:buFont typeface="Montserrat Medium"/>
              <a:buNone/>
              <a:defRPr b="0" i="0" sz="12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lvl="3"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lvl="4"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image" Target="../media/image11.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5" Type="http://schemas.openxmlformats.org/officeDocument/2006/relationships/slideLayout" Target="../slideLayouts/slideLayout38.xml"/><Relationship Id="rId6" Type="http://schemas.openxmlformats.org/officeDocument/2006/relationships/slideLayout" Target="../slideLayouts/slideLayout39.xml"/><Relationship Id="rId29" Type="http://schemas.openxmlformats.org/officeDocument/2006/relationships/slideLayout" Target="../slideLayouts/slideLayout62.xml"/><Relationship Id="rId7" Type="http://schemas.openxmlformats.org/officeDocument/2006/relationships/slideLayout" Target="../slideLayouts/slideLayout40.xml"/><Relationship Id="rId8" Type="http://schemas.openxmlformats.org/officeDocument/2006/relationships/slideLayout" Target="../slideLayouts/slideLayout41.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11" Type="http://schemas.openxmlformats.org/officeDocument/2006/relationships/slideLayout" Target="../slideLayouts/slideLayout44.xml"/><Relationship Id="rId33" Type="http://schemas.openxmlformats.org/officeDocument/2006/relationships/slideLayout" Target="../slideLayouts/slideLayout66.xml"/><Relationship Id="rId10" Type="http://schemas.openxmlformats.org/officeDocument/2006/relationships/slideLayout" Target="../slideLayouts/slideLayout43.xml"/><Relationship Id="rId32" Type="http://schemas.openxmlformats.org/officeDocument/2006/relationships/slideLayout" Target="../slideLayouts/slideLayout65.xml"/><Relationship Id="rId13" Type="http://schemas.openxmlformats.org/officeDocument/2006/relationships/slideLayout" Target="../slideLayouts/slideLayout46.xml"/><Relationship Id="rId35" Type="http://schemas.openxmlformats.org/officeDocument/2006/relationships/slideLayout" Target="../slideLayouts/slideLayout68.xml"/><Relationship Id="rId12" Type="http://schemas.openxmlformats.org/officeDocument/2006/relationships/slideLayout" Target="../slideLayouts/slideLayout45.xml"/><Relationship Id="rId34" Type="http://schemas.openxmlformats.org/officeDocument/2006/relationships/slideLayout" Target="../slideLayouts/slideLayout67.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36" Type="http://schemas.openxmlformats.org/officeDocument/2006/relationships/theme" Target="../theme/theme2.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838200" y="1825625"/>
            <a:ext cx="10515600" cy="4351338"/>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10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10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10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10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10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10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10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1000" u="none" cap="none" strike="noStrike">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69" name="Shape 169"/>
        <p:cNvGrpSpPr/>
        <p:nvPr/>
      </p:nvGrpSpPr>
      <p:grpSpPr>
        <a:xfrm>
          <a:off x="0" y="0"/>
          <a:ext cx="0" cy="0"/>
          <a:chOff x="0" y="0"/>
          <a:chExt cx="0" cy="0"/>
        </a:xfrm>
      </p:grpSpPr>
      <p:sp>
        <p:nvSpPr>
          <p:cNvPr id="170" name="Shape 1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1"/>
              </a:buClr>
              <a:buSzPts val="4000"/>
              <a:buFont typeface="Montserrat ExtraBold"/>
              <a:buNone/>
              <a:defRPr b="0" i="0" sz="4000" u="none" cap="none" strike="noStrike">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1" name="Shape 171"/>
          <p:cNvSpPr txBox="1"/>
          <p:nvPr>
            <p:ph idx="1" type="body"/>
          </p:nvPr>
        </p:nvSpPr>
        <p:spPr>
          <a:xfrm>
            <a:off x="838200" y="1825625"/>
            <a:ext cx="10515600" cy="4351200"/>
          </a:xfrm>
          <a:prstGeom prst="rect">
            <a:avLst/>
          </a:prstGeom>
          <a:noFill/>
          <a:ln>
            <a:noFill/>
          </a:ln>
        </p:spPr>
        <p:txBody>
          <a:bodyPr anchorCtr="0" anchor="t" bIns="45700" lIns="0" spcFirstLastPara="1" rIns="0" wrap="square" tIns="45700"/>
          <a:lstStyle>
            <a:lvl1pPr indent="-228600" lvl="0" marL="457200" marR="0" rtl="0" algn="l">
              <a:lnSpc>
                <a:spcPct val="90000"/>
              </a:lnSpc>
              <a:spcBef>
                <a:spcPts val="1000"/>
              </a:spcBef>
              <a:spcAft>
                <a:spcPts val="0"/>
              </a:spcAft>
              <a:buClr>
                <a:schemeClr val="dk1"/>
              </a:buClr>
              <a:buSzPts val="1800"/>
              <a:buFont typeface="Montserrat Medium"/>
              <a:buNone/>
              <a:defRPr b="0" i="0" sz="1800" u="none" cap="none" strike="noStrike">
                <a:solidFill>
                  <a:schemeClr val="dk1"/>
                </a:solidFill>
                <a:latin typeface="Montserrat Medium"/>
                <a:ea typeface="Montserrat Medium"/>
                <a:cs typeface="Montserrat Medium"/>
                <a:sym typeface="Montserrat Medium"/>
              </a:defRPr>
            </a:lvl1pPr>
            <a:lvl2pPr indent="-228600" lvl="1" marL="914400" marR="0" rtl="0" algn="l">
              <a:lnSpc>
                <a:spcPct val="90000"/>
              </a:lnSpc>
              <a:spcBef>
                <a:spcPts val="500"/>
              </a:spcBef>
              <a:spcAft>
                <a:spcPts val="0"/>
              </a:spcAft>
              <a:buClr>
                <a:schemeClr val="dk1"/>
              </a:buClr>
              <a:buSzPts val="1400"/>
              <a:buFont typeface="Montserrat Medium"/>
              <a:buNone/>
              <a:defRPr b="0" i="0" sz="1400" u="none" cap="none" strike="noStrike">
                <a:solidFill>
                  <a:schemeClr val="dk1"/>
                </a:solidFill>
                <a:latin typeface="Montserrat Medium"/>
                <a:ea typeface="Montserrat Medium"/>
                <a:cs typeface="Montserrat Medium"/>
                <a:sym typeface="Montserrat Medium"/>
              </a:defRPr>
            </a:lvl2pPr>
            <a:lvl3pPr indent="-228600" lvl="2" marL="1371600" marR="0" rtl="0" algn="l">
              <a:lnSpc>
                <a:spcPct val="90000"/>
              </a:lnSpc>
              <a:spcBef>
                <a:spcPts val="500"/>
              </a:spcBef>
              <a:spcAft>
                <a:spcPts val="0"/>
              </a:spcAft>
              <a:buClr>
                <a:schemeClr val="dk2"/>
              </a:buClr>
              <a:buSzPts val="1400"/>
              <a:buFont typeface="Montserrat"/>
              <a:buNone/>
              <a:defRPr b="0" i="0" sz="1400" u="none" cap="none" strike="noStrike">
                <a:solidFill>
                  <a:schemeClr val="dk2"/>
                </a:solidFill>
                <a:latin typeface="Montserrat"/>
                <a:ea typeface="Montserrat"/>
                <a:cs typeface="Montserrat"/>
                <a:sym typeface="Montserrat"/>
              </a:defRPr>
            </a:lvl3pPr>
            <a:lvl4pPr indent="-228600" lvl="3" marL="18288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4pPr>
            <a:lvl5pPr indent="-228600" lvl="4" marL="2286000" marR="0" rtl="0" algn="l">
              <a:lnSpc>
                <a:spcPct val="90000"/>
              </a:lnSpc>
              <a:spcBef>
                <a:spcPts val="500"/>
              </a:spcBef>
              <a:spcAft>
                <a:spcPts val="0"/>
              </a:spcAft>
              <a:buClr>
                <a:schemeClr val="dk2"/>
              </a:buClr>
              <a:buSzPts val="1000"/>
              <a:buFont typeface="Montserrat"/>
              <a:buNone/>
              <a:defRPr b="0" i="0" sz="1000" u="none" cap="none" strike="noStrike">
                <a:solidFill>
                  <a:schemeClr val="dk2"/>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Shape 1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Shape 1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000" u="none" cap="none" strike="noStrike">
                <a:solidFill>
                  <a:srgbClr val="888888"/>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4" name="Shape 1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10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10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10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10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10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10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10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1000" u="none" cap="none" strike="noStrike">
                <a:solidFill>
                  <a:srgbClr val="888888"/>
                </a:solidFill>
                <a:latin typeface="Montserrat"/>
                <a:ea typeface="Montserrat"/>
                <a:cs typeface="Montserrat"/>
                <a:sym typeface="Montserrat"/>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0.xml"/><Relationship Id="rId3" Type="http://schemas.openxmlformats.org/officeDocument/2006/relationships/image" Target="../media/image28.jpg"/><Relationship Id="rId4" Type="http://schemas.openxmlformats.org/officeDocument/2006/relationships/image" Target="../media/image26.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4.jp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1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2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9.xml"/><Relationship Id="rId3"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5" name="Shape 335"/>
          <p:cNvSpPr/>
          <p:nvPr/>
        </p:nvSpPr>
        <p:spPr>
          <a:xfrm>
            <a:off x="3515250" y="4063050"/>
            <a:ext cx="5161500" cy="134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400">
                <a:solidFill>
                  <a:srgbClr val="EA3469"/>
                </a:solidFill>
                <a:latin typeface="Montserrat"/>
                <a:ea typeface="Montserrat"/>
                <a:cs typeface="Montserrat"/>
                <a:sym typeface="Montserrat"/>
              </a:rPr>
              <a:t>ARCHITECTURE &amp; DATA FLOW</a:t>
            </a:r>
            <a:endParaRPr b="1" i="0" sz="2400" u="none" cap="none" strike="noStrike">
              <a:solidFill>
                <a:srgbClr val="EA3469"/>
              </a:solidFill>
              <a:latin typeface="Montserrat"/>
              <a:ea typeface="Montserrat"/>
              <a:cs typeface="Montserrat"/>
              <a:sym typeface="Montserrat"/>
            </a:endParaRPr>
          </a:p>
          <a:p>
            <a:pPr indent="0" lvl="0" marL="0" marR="0" rtl="0" algn="ctr">
              <a:spcBef>
                <a:spcPts val="0"/>
              </a:spcBef>
              <a:spcAft>
                <a:spcPts val="0"/>
              </a:spcAft>
              <a:buNone/>
            </a:pPr>
            <a:r>
              <a:rPr b="1" lang="en-GB" sz="1600">
                <a:solidFill>
                  <a:srgbClr val="484848"/>
                </a:solidFill>
                <a:latin typeface="Montserrat"/>
                <a:ea typeface="Montserrat"/>
                <a:cs typeface="Montserrat"/>
                <a:sym typeface="Montserrat"/>
              </a:rPr>
              <a:t>Understanding frontend pain in 3 languages</a:t>
            </a:r>
            <a:br>
              <a:rPr b="1" lang="en-GB" sz="1600">
                <a:solidFill>
                  <a:srgbClr val="484848"/>
                </a:solidFill>
                <a:latin typeface="Montserrat"/>
                <a:ea typeface="Montserrat"/>
                <a:cs typeface="Montserrat"/>
                <a:sym typeface="Montserrat"/>
              </a:rPr>
            </a:br>
            <a:r>
              <a:rPr b="1" lang="en-GB" sz="1600">
                <a:solidFill>
                  <a:srgbClr val="484848"/>
                </a:solidFill>
                <a:latin typeface="Montserrat"/>
                <a:ea typeface="Montserrat"/>
                <a:cs typeface="Montserrat"/>
                <a:sym typeface="Montserrat"/>
              </a:rPr>
              <a:t>… and 1 library</a:t>
            </a:r>
            <a:endParaRPr b="1" i="0" sz="1600" u="none" cap="none" strike="noStrike">
              <a:solidFill>
                <a:srgbClr val="484848"/>
              </a:solidFill>
              <a:latin typeface="Montserrat"/>
              <a:ea typeface="Montserrat"/>
              <a:cs typeface="Montserrat"/>
              <a:sym typeface="Montserrat"/>
            </a:endParaRPr>
          </a:p>
        </p:txBody>
      </p:sp>
      <p:sp>
        <p:nvSpPr>
          <p:cNvPr id="336" name="Shape 336"/>
          <p:cNvSpPr/>
          <p:nvPr/>
        </p:nvSpPr>
        <p:spPr>
          <a:xfrm>
            <a:off x="3515250" y="1422400"/>
            <a:ext cx="5161500" cy="2745900"/>
          </a:xfrm>
          <a:prstGeom prst="rect">
            <a:avLst/>
          </a:prstGeom>
          <a:solidFill>
            <a:srgbClr val="FFFFF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37" name="Shape 337"/>
          <p:cNvSpPr/>
          <p:nvPr/>
        </p:nvSpPr>
        <p:spPr>
          <a:xfrm>
            <a:off x="5264390" y="2008886"/>
            <a:ext cx="1516908" cy="139746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38" name="Shape 338"/>
          <p:cNvSpPr txBox="1"/>
          <p:nvPr/>
        </p:nvSpPr>
        <p:spPr>
          <a:xfrm>
            <a:off x="3740073" y="5166915"/>
            <a:ext cx="4565543" cy="69249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t/>
            </a:r>
            <a:endParaRPr sz="1300">
              <a:solidFill>
                <a:schemeClr val="lt1"/>
              </a:solidFill>
              <a:latin typeface="Montserrat"/>
              <a:ea typeface="Montserrat"/>
              <a:cs typeface="Montserrat"/>
              <a:sym typeface="Montserrat"/>
            </a:endParaRPr>
          </a:p>
          <a:p>
            <a:pPr indent="0" lvl="0" marL="0" marR="0" rtl="0" algn="ctr">
              <a:lnSpc>
                <a:spcPct val="150000"/>
              </a:lnSpc>
              <a:spcBef>
                <a:spcPts val="0"/>
              </a:spcBef>
              <a:spcAft>
                <a:spcPts val="0"/>
              </a:spcAft>
              <a:buNone/>
            </a:pPr>
            <a:r>
              <a:rPr b="1" lang="en-GB" sz="1300">
                <a:solidFill>
                  <a:schemeClr val="lt1"/>
                </a:solidFill>
                <a:latin typeface="Montserrat"/>
                <a:ea typeface="Montserrat"/>
                <a:cs typeface="Montserrat"/>
                <a:sym typeface="Montserrat"/>
              </a:rPr>
              <a:t>Dominique VASSARD</a:t>
            </a:r>
            <a:r>
              <a:rPr b="1" lang="en-GB" sz="13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  </a:t>
            </a:r>
            <a:r>
              <a:rPr lang="en-GB" sz="1300">
                <a:solidFill>
                  <a:schemeClr val="lt1"/>
                </a:solidFill>
                <a:latin typeface="Montserrat"/>
                <a:ea typeface="Montserrat"/>
                <a:cs typeface="Montserrat"/>
                <a:sym typeface="Montserrat"/>
              </a:rPr>
              <a:t>Developer</a:t>
            </a:r>
            <a:endParaRPr sz="1300">
              <a:solidFill>
                <a:schemeClr val="lt1"/>
              </a:solidFill>
              <a:latin typeface="Montserrat"/>
              <a:ea typeface="Montserrat"/>
              <a:cs typeface="Montserrat"/>
              <a:sym typeface="Montserrat"/>
            </a:endParaRPr>
          </a:p>
        </p:txBody>
      </p:sp>
      <p:sp>
        <p:nvSpPr>
          <p:cNvPr id="339" name="Shape 339"/>
          <p:cNvSpPr txBox="1"/>
          <p:nvPr/>
        </p:nvSpPr>
        <p:spPr>
          <a:xfrm>
            <a:off x="3758065" y="1044394"/>
            <a:ext cx="4565543" cy="3077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400">
                <a:solidFill>
                  <a:schemeClr val="lt1"/>
                </a:solidFill>
                <a:latin typeface="Arial"/>
                <a:ea typeface="Arial"/>
                <a:cs typeface="Arial"/>
                <a:sym typeface="Arial"/>
              </a:rPr>
              <a:t>YOUR </a:t>
            </a:r>
            <a:r>
              <a:rPr b="1" lang="en-GB" sz="1400">
                <a:solidFill>
                  <a:schemeClr val="lt1"/>
                </a:solidFill>
                <a:latin typeface="Montserrat ExtraBold"/>
                <a:ea typeface="Montserrat ExtraBold"/>
                <a:cs typeface="Montserrat ExtraBold"/>
                <a:sym typeface="Montserrat ExtraBold"/>
              </a:rPr>
              <a:t>PERFORMANCE MARKETING </a:t>
            </a:r>
            <a:r>
              <a:rPr lang="en-GB" sz="1400">
                <a:solidFill>
                  <a:schemeClr val="lt1"/>
                </a:solidFill>
                <a:latin typeface="Arial"/>
                <a:ea typeface="Arial"/>
                <a:cs typeface="Arial"/>
                <a:sym typeface="Arial"/>
              </a:rPr>
              <a:t>PARTNER</a:t>
            </a:r>
            <a:endParaRPr sz="1400">
              <a:solidFill>
                <a:schemeClr val="lt1"/>
              </a:solidFill>
              <a:latin typeface="Arial"/>
              <a:ea typeface="Arial"/>
              <a:cs typeface="Arial"/>
              <a:sym typeface="Arial"/>
            </a:endParaRPr>
          </a:p>
        </p:txBody>
      </p:sp>
      <p:sp>
        <p:nvSpPr>
          <p:cNvPr id="340" name="Shape 340"/>
          <p:cNvSpPr txBox="1"/>
          <p:nvPr/>
        </p:nvSpPr>
        <p:spPr>
          <a:xfrm>
            <a:off x="6207124" y="3000176"/>
            <a:ext cx="1436100" cy="38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2600">
                <a:solidFill>
                  <a:srgbClr val="EA3469"/>
                </a:solidFill>
                <a:latin typeface="Montserrat"/>
                <a:ea typeface="Montserrat"/>
                <a:cs typeface="Montserrat"/>
                <a:sym typeface="Montserrat"/>
              </a:rPr>
              <a:t>KO</a:t>
            </a:r>
            <a:r>
              <a:rPr b="1" lang="en-GB" sz="2600">
                <a:solidFill>
                  <a:srgbClr val="EA3469"/>
                </a:solidFill>
                <a:latin typeface="Montserrat"/>
                <a:ea typeface="Montserrat"/>
                <a:cs typeface="Montserrat"/>
                <a:sym typeface="Montserrat"/>
              </a:rPr>
              <a:t>DE</a:t>
            </a:r>
            <a:endParaRPr b="1" sz="2600">
              <a:solidFill>
                <a:srgbClr val="EA3469"/>
              </a:solidFill>
              <a:latin typeface="Montserrat"/>
              <a:ea typeface="Montserrat"/>
              <a:cs typeface="Montserrat"/>
              <a:sym typeface="Montserrat"/>
            </a:endParaRPr>
          </a:p>
        </p:txBody>
      </p:sp>
      <p:sp>
        <p:nvSpPr>
          <p:cNvPr id="341" name="Shape 341"/>
          <p:cNvSpPr txBox="1"/>
          <p:nvPr/>
        </p:nvSpPr>
        <p:spPr>
          <a:xfrm>
            <a:off x="5282525" y="3308263"/>
            <a:ext cx="2010600" cy="60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2600">
                <a:solidFill>
                  <a:srgbClr val="EA3469"/>
                </a:solidFill>
                <a:latin typeface="Montserrat"/>
                <a:ea typeface="Montserrat"/>
                <a:cs typeface="Montserrat"/>
                <a:sym typeface="Montserrat"/>
              </a:rPr>
              <a:t>ACADEMY</a:t>
            </a:r>
            <a:endParaRPr b="1" sz="2600">
              <a:solidFill>
                <a:srgbClr val="EA346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25" name="Shape 42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26" name="Shape 426"/>
          <p:cNvSpPr txBox="1"/>
          <p:nvPr/>
        </p:nvSpPr>
        <p:spPr>
          <a:xfrm>
            <a:off x="2093900" y="2103500"/>
            <a:ext cx="5532600" cy="21693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GB" sz="1800">
                <a:solidFill>
                  <a:srgbClr val="EA3469"/>
                </a:solidFill>
              </a:rPr>
              <a:t>STATEFUL / STATELESS COMPONENTS</a:t>
            </a:r>
            <a:r>
              <a:rPr lang="en-GB" sz="1800"/>
              <a:t>:</a:t>
            </a:r>
            <a:endParaRPr sz="1800"/>
          </a:p>
          <a:p>
            <a:pPr indent="-342900" lvl="0" marL="457200" rtl="0">
              <a:lnSpc>
                <a:spcPct val="200000"/>
              </a:lnSpc>
              <a:spcBef>
                <a:spcPts val="0"/>
              </a:spcBef>
              <a:spcAft>
                <a:spcPts val="0"/>
              </a:spcAft>
              <a:buClr>
                <a:srgbClr val="EA3469"/>
              </a:buClr>
              <a:buSzPts val="1800"/>
              <a:buChar char="●"/>
            </a:pPr>
            <a:r>
              <a:rPr lang="en-GB" sz="1800"/>
              <a:t>Manages states only where it’s necessary</a:t>
            </a:r>
            <a:endParaRPr sz="1800"/>
          </a:p>
          <a:p>
            <a:pPr indent="-342900" lvl="0" marL="457200" rtl="0">
              <a:lnSpc>
                <a:spcPct val="200000"/>
              </a:lnSpc>
              <a:spcBef>
                <a:spcPts val="0"/>
              </a:spcBef>
              <a:spcAft>
                <a:spcPts val="0"/>
              </a:spcAft>
              <a:buClr>
                <a:srgbClr val="EA3469"/>
              </a:buClr>
              <a:buSzPts val="1800"/>
              <a:buChar char="●"/>
            </a:pPr>
            <a:r>
              <a:rPr lang="en-GB" sz="1800"/>
              <a:t>Avoid scope / state mess</a:t>
            </a:r>
            <a:endParaRPr sz="1800"/>
          </a:p>
          <a:p>
            <a:pPr indent="-342900" lvl="0" marL="457200" rtl="0">
              <a:lnSpc>
                <a:spcPct val="200000"/>
              </a:lnSpc>
              <a:spcBef>
                <a:spcPts val="0"/>
              </a:spcBef>
              <a:spcAft>
                <a:spcPts val="0"/>
              </a:spcAft>
              <a:buClr>
                <a:srgbClr val="EA3469"/>
              </a:buClr>
              <a:buSzPts val="1800"/>
              <a:buChar char="●"/>
            </a:pPr>
            <a:r>
              <a:rPr lang="en-GB" sz="1800"/>
              <a:t>Think about your data!</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pic>
        <p:nvPicPr>
          <p:cNvPr id="1543" name="Shape 1543"/>
          <p:cNvPicPr preferRelativeResize="0"/>
          <p:nvPr/>
        </p:nvPicPr>
        <p:blipFill rotWithShape="1">
          <a:blip r:embed="rId3">
            <a:alphaModFix amt="21000"/>
          </a:blip>
          <a:srcRect b="0" l="0" r="0" t="0"/>
          <a:stretch/>
        </p:blipFill>
        <p:spPr>
          <a:xfrm rot="10800000">
            <a:off x="-18059" y="-8163"/>
            <a:ext cx="12192000" cy="6871478"/>
          </a:xfrm>
          <a:prstGeom prst="rect">
            <a:avLst/>
          </a:prstGeom>
          <a:noFill/>
          <a:ln>
            <a:noFill/>
          </a:ln>
        </p:spPr>
      </p:pic>
      <p:pic>
        <p:nvPicPr>
          <p:cNvPr id="1544" name="Shape 1544"/>
          <p:cNvPicPr preferRelativeResize="0"/>
          <p:nvPr>
            <p:ph idx="2" type="pic"/>
          </p:nvPr>
        </p:nvPicPr>
        <p:blipFill rotWithShape="1">
          <a:blip r:embed="rId4">
            <a:alphaModFix/>
          </a:blip>
          <a:srcRect b="0" l="0" r="0" t="0"/>
          <a:stretch/>
        </p:blipFill>
        <p:spPr>
          <a:xfrm>
            <a:off x="-396636" y="2535442"/>
            <a:ext cx="2625900" cy="4853400"/>
          </a:xfrm>
          <a:prstGeom prst="rect">
            <a:avLst/>
          </a:prstGeom>
          <a:noFill/>
          <a:ln>
            <a:noFill/>
          </a:ln>
        </p:spPr>
      </p:pic>
      <p:sp>
        <p:nvSpPr>
          <p:cNvPr id="1545" name="Shape 1545"/>
          <p:cNvSpPr/>
          <p:nvPr/>
        </p:nvSpPr>
        <p:spPr>
          <a:xfrm flipH="1">
            <a:off x="9333819" y="2362010"/>
            <a:ext cx="4105200" cy="9098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Shape 1546"/>
          <p:cNvSpPr txBox="1"/>
          <p:nvPr/>
        </p:nvSpPr>
        <p:spPr>
          <a:xfrm>
            <a:off x="488918" y="2407057"/>
            <a:ext cx="11088300" cy="55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Montserrat ExtraBold"/>
              <a:buNone/>
            </a:pPr>
            <a:r>
              <a:rPr b="1" lang="en-GB" sz="7200">
                <a:solidFill>
                  <a:schemeClr val="dk1"/>
                </a:solidFill>
                <a:latin typeface="Montserrat ExtraBold"/>
                <a:ea typeface="Montserrat ExtraBold"/>
                <a:cs typeface="Montserrat ExtraBold"/>
                <a:sym typeface="Montserrat ExtraBold"/>
              </a:rPr>
              <a:t>Thank you</a:t>
            </a:r>
            <a:endParaRPr sz="7200"/>
          </a:p>
          <a:p>
            <a:pPr indent="0" lvl="0" marL="0" marR="0" rtl="0" algn="ctr">
              <a:lnSpc>
                <a:spcPct val="100000"/>
              </a:lnSpc>
              <a:spcBef>
                <a:spcPts val="600"/>
              </a:spcBef>
              <a:spcAft>
                <a:spcPts val="0"/>
              </a:spcAft>
              <a:buClr>
                <a:schemeClr val="dk1"/>
              </a:buClr>
              <a:buSzPts val="4000"/>
              <a:buFont typeface="Calibri"/>
              <a:buNone/>
            </a:pPr>
            <a:r>
              <a:t/>
            </a:r>
            <a:endParaRPr sz="7200">
              <a:solidFill>
                <a:srgbClr val="181818"/>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545"/>
                                        </p:tgtEl>
                                        <p:attrNameLst>
                                          <p:attrName>style.visibility</p:attrName>
                                        </p:attrNameLst>
                                      </p:cBhvr>
                                      <p:to>
                                        <p:strVal val="visible"/>
                                      </p:to>
                                    </p:set>
                                    <p:anim calcmode="lin" valueType="num">
                                      <p:cBhvr additive="base">
                                        <p:cTn dur="500"/>
                                        <p:tgtEl>
                                          <p:spTgt spid="15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44"/>
                                        </p:tgtEl>
                                        <p:attrNameLst>
                                          <p:attrName>style.visibility</p:attrName>
                                        </p:attrNameLst>
                                      </p:cBhvr>
                                      <p:to>
                                        <p:strVal val="visible"/>
                                      </p:to>
                                    </p:set>
                                    <p:anim calcmode="lin" valueType="num">
                                      <p:cBhvr additive="base">
                                        <p:cTn dur="500"/>
                                        <p:tgtEl>
                                          <p:spTgt spid="15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250"/>
                                  </p:stCondLst>
                                  <p:childTnLst>
                                    <p:set>
                                      <p:cBhvr>
                                        <p:cTn dur="1" fill="hold">
                                          <p:stCondLst>
                                            <p:cond delay="0"/>
                                          </p:stCondLst>
                                        </p:cTn>
                                        <p:tgtEl>
                                          <p:spTgt spid="1546"/>
                                        </p:tgtEl>
                                        <p:attrNameLst>
                                          <p:attrName>style.visibility</p:attrName>
                                        </p:attrNameLst>
                                      </p:cBhvr>
                                      <p:to>
                                        <p:strVal val="visible"/>
                                      </p:to>
                                    </p:set>
                                    <p:anim calcmode="lin" valueType="num">
                                      <p:cBhvr additive="base">
                                        <p:cTn dur="500"/>
                                        <p:tgtEl>
                                          <p:spTgt spid="15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33" name="Shape 43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34" name="Shape 434"/>
          <p:cNvSpPr/>
          <p:nvPr/>
        </p:nvSpPr>
        <p:spPr>
          <a:xfrm>
            <a:off x="4245400" y="1940200"/>
            <a:ext cx="1959300" cy="528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Stateful Component</a:t>
            </a:r>
            <a:endParaRPr/>
          </a:p>
        </p:txBody>
      </p:sp>
      <p:sp>
        <p:nvSpPr>
          <p:cNvPr id="435" name="Shape 435"/>
          <p:cNvSpPr/>
          <p:nvPr/>
        </p:nvSpPr>
        <p:spPr>
          <a:xfrm>
            <a:off x="2505600" y="3120375"/>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436" name="Shape 436"/>
          <p:cNvSpPr/>
          <p:nvPr/>
        </p:nvSpPr>
        <p:spPr>
          <a:xfrm>
            <a:off x="5280175" y="31826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437" name="Shape 437"/>
          <p:cNvSpPr/>
          <p:nvPr/>
        </p:nvSpPr>
        <p:spPr>
          <a:xfrm>
            <a:off x="6204700" y="44250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438" name="Shape 438"/>
          <p:cNvCxnSpPr>
            <a:stCxn id="434" idx="2"/>
            <a:endCxn id="435" idx="0"/>
          </p:cNvCxnSpPr>
          <p:nvPr/>
        </p:nvCxnSpPr>
        <p:spPr>
          <a:xfrm flipH="1">
            <a:off x="3620350" y="2468500"/>
            <a:ext cx="1604700" cy="651900"/>
          </a:xfrm>
          <a:prstGeom prst="straightConnector1">
            <a:avLst/>
          </a:prstGeom>
          <a:noFill/>
          <a:ln cap="flat" cmpd="sng" w="19050">
            <a:solidFill>
              <a:schemeClr val="dk2"/>
            </a:solidFill>
            <a:prstDash val="solid"/>
            <a:round/>
            <a:headEnd len="med" w="med" type="none"/>
            <a:tailEnd len="med" w="med" type="triangle"/>
          </a:ln>
        </p:spPr>
      </p:cxnSp>
      <p:cxnSp>
        <p:nvCxnSpPr>
          <p:cNvPr id="439" name="Shape 439"/>
          <p:cNvCxnSpPr>
            <a:stCxn id="434" idx="2"/>
            <a:endCxn id="436" idx="0"/>
          </p:cNvCxnSpPr>
          <p:nvPr/>
        </p:nvCxnSpPr>
        <p:spPr>
          <a:xfrm>
            <a:off x="5225050" y="2468500"/>
            <a:ext cx="1170000" cy="714000"/>
          </a:xfrm>
          <a:prstGeom prst="straightConnector1">
            <a:avLst/>
          </a:prstGeom>
          <a:noFill/>
          <a:ln cap="flat" cmpd="sng" w="19050">
            <a:solidFill>
              <a:schemeClr val="dk2"/>
            </a:solidFill>
            <a:prstDash val="solid"/>
            <a:round/>
            <a:headEnd len="med" w="med" type="none"/>
            <a:tailEnd len="med" w="med" type="triangle"/>
          </a:ln>
        </p:spPr>
      </p:cxnSp>
      <p:cxnSp>
        <p:nvCxnSpPr>
          <p:cNvPr id="440" name="Shape 440"/>
          <p:cNvCxnSpPr>
            <a:stCxn id="436" idx="2"/>
            <a:endCxn id="437" idx="0"/>
          </p:cNvCxnSpPr>
          <p:nvPr/>
        </p:nvCxnSpPr>
        <p:spPr>
          <a:xfrm>
            <a:off x="6394975" y="3710900"/>
            <a:ext cx="924600" cy="714000"/>
          </a:xfrm>
          <a:prstGeom prst="straightConnector1">
            <a:avLst/>
          </a:prstGeom>
          <a:noFill/>
          <a:ln cap="flat" cmpd="sng" w="19050">
            <a:solidFill>
              <a:schemeClr val="dk2"/>
            </a:solidFill>
            <a:prstDash val="solid"/>
            <a:round/>
            <a:headEnd len="med" w="med" type="none"/>
            <a:tailEnd len="med" w="med" type="triangle"/>
          </a:ln>
        </p:spPr>
      </p:cxnSp>
      <p:sp>
        <p:nvSpPr>
          <p:cNvPr id="441" name="Shape 441"/>
          <p:cNvSpPr txBox="1"/>
          <p:nvPr/>
        </p:nvSpPr>
        <p:spPr>
          <a:xfrm>
            <a:off x="3707375" y="2602975"/>
            <a:ext cx="584700" cy="33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props</a:t>
            </a:r>
            <a:endParaRPr sz="1200"/>
          </a:p>
        </p:txBody>
      </p:sp>
      <p:sp>
        <p:nvSpPr>
          <p:cNvPr id="442" name="Shape 442"/>
          <p:cNvSpPr txBox="1"/>
          <p:nvPr/>
        </p:nvSpPr>
        <p:spPr>
          <a:xfrm>
            <a:off x="5793590" y="2574800"/>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443" name="Shape 443"/>
          <p:cNvSpPr txBox="1"/>
          <p:nvPr/>
        </p:nvSpPr>
        <p:spPr>
          <a:xfrm>
            <a:off x="6907135" y="385995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50" name="Shape 45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51" name="Shape 451"/>
          <p:cNvSpPr txBox="1"/>
          <p:nvPr/>
        </p:nvSpPr>
        <p:spPr>
          <a:xfrm>
            <a:off x="3906000" y="1914788"/>
            <a:ext cx="4380000" cy="645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400"/>
              <a:t>MVC IS DEAD!</a:t>
            </a:r>
            <a:endParaRPr sz="2400"/>
          </a:p>
        </p:txBody>
      </p:sp>
      <p:sp>
        <p:nvSpPr>
          <p:cNvPr id="452" name="Shape 452"/>
          <p:cNvSpPr/>
          <p:nvPr/>
        </p:nvSpPr>
        <p:spPr>
          <a:xfrm>
            <a:off x="1872975" y="3553875"/>
            <a:ext cx="1547700" cy="53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sz="1800"/>
              <a:t>Model</a:t>
            </a:r>
            <a:endParaRPr sz="1800"/>
          </a:p>
        </p:txBody>
      </p:sp>
      <p:sp>
        <p:nvSpPr>
          <p:cNvPr id="453" name="Shape 453"/>
          <p:cNvSpPr/>
          <p:nvPr/>
        </p:nvSpPr>
        <p:spPr>
          <a:xfrm>
            <a:off x="4666774" y="3553875"/>
            <a:ext cx="1547700" cy="537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Controller</a:t>
            </a:r>
            <a:endParaRPr sz="1800"/>
          </a:p>
        </p:txBody>
      </p:sp>
      <p:sp>
        <p:nvSpPr>
          <p:cNvPr id="454" name="Shape 454"/>
          <p:cNvSpPr/>
          <p:nvPr/>
        </p:nvSpPr>
        <p:spPr>
          <a:xfrm>
            <a:off x="7460575" y="3553875"/>
            <a:ext cx="1547700" cy="537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View</a:t>
            </a:r>
            <a:endParaRPr sz="1800"/>
          </a:p>
        </p:txBody>
      </p:sp>
      <p:cxnSp>
        <p:nvCxnSpPr>
          <p:cNvPr id="455" name="Shape 455"/>
          <p:cNvCxnSpPr>
            <a:stCxn id="452" idx="3"/>
            <a:endCxn id="453" idx="1"/>
          </p:cNvCxnSpPr>
          <p:nvPr/>
        </p:nvCxnSpPr>
        <p:spPr>
          <a:xfrm>
            <a:off x="3420675" y="3822825"/>
            <a:ext cx="1246200" cy="0"/>
          </a:xfrm>
          <a:prstGeom prst="straightConnector1">
            <a:avLst/>
          </a:prstGeom>
          <a:noFill/>
          <a:ln cap="flat" cmpd="sng" w="28575">
            <a:solidFill>
              <a:schemeClr val="dk2"/>
            </a:solidFill>
            <a:prstDash val="solid"/>
            <a:round/>
            <a:headEnd len="med" w="med" type="none"/>
            <a:tailEnd len="med" w="med" type="triangle"/>
          </a:ln>
        </p:spPr>
      </p:cxnSp>
      <p:cxnSp>
        <p:nvCxnSpPr>
          <p:cNvPr id="456" name="Shape 456"/>
          <p:cNvCxnSpPr>
            <a:stCxn id="453" idx="3"/>
            <a:endCxn id="454" idx="1"/>
          </p:cNvCxnSpPr>
          <p:nvPr/>
        </p:nvCxnSpPr>
        <p:spPr>
          <a:xfrm>
            <a:off x="6214474" y="3822825"/>
            <a:ext cx="1246200" cy="0"/>
          </a:xfrm>
          <a:prstGeom prst="straightConnector1">
            <a:avLst/>
          </a:prstGeom>
          <a:noFill/>
          <a:ln cap="flat" cmpd="sng" w="28575">
            <a:solidFill>
              <a:schemeClr val="dk2"/>
            </a:solidFill>
            <a:prstDash val="solid"/>
            <a:round/>
            <a:headEnd len="med" w="med" type="none"/>
            <a:tailEnd len="med" w="med" type="triangle"/>
          </a:ln>
        </p:spPr>
      </p:cxnSp>
      <p:cxnSp>
        <p:nvCxnSpPr>
          <p:cNvPr id="457" name="Shape 457"/>
          <p:cNvCxnSpPr>
            <a:stCxn id="454" idx="2"/>
            <a:endCxn id="453" idx="2"/>
          </p:cNvCxnSpPr>
          <p:nvPr/>
        </p:nvCxnSpPr>
        <p:spPr>
          <a:xfrm rot="5400000">
            <a:off x="6837175" y="2695125"/>
            <a:ext cx="600" cy="2793900"/>
          </a:xfrm>
          <a:prstGeom prst="curvedConnector3">
            <a:avLst>
              <a:gd fmla="val 217708333" name="adj1"/>
            </a:avLst>
          </a:prstGeom>
          <a:noFill/>
          <a:ln cap="flat" cmpd="sng" w="28575">
            <a:solidFill>
              <a:srgbClr val="EA9999"/>
            </a:solidFill>
            <a:prstDash val="solid"/>
            <a:round/>
            <a:headEnd len="med" w="med" type="none"/>
            <a:tailEnd len="med" w="med" type="triangle"/>
          </a:ln>
        </p:spPr>
      </p:cxnSp>
      <p:cxnSp>
        <p:nvCxnSpPr>
          <p:cNvPr id="458" name="Shape 458"/>
          <p:cNvCxnSpPr>
            <a:stCxn id="454" idx="2"/>
            <a:endCxn id="453" idx="2"/>
          </p:cNvCxnSpPr>
          <p:nvPr/>
        </p:nvCxnSpPr>
        <p:spPr>
          <a:xfrm rot="5400000">
            <a:off x="6837175" y="2695125"/>
            <a:ext cx="600" cy="2793900"/>
          </a:xfrm>
          <a:prstGeom prst="curvedConnector3">
            <a:avLst>
              <a:gd fmla="val 169683333" name="adj1"/>
            </a:avLst>
          </a:prstGeom>
          <a:noFill/>
          <a:ln cap="flat" cmpd="sng" w="28575">
            <a:solidFill>
              <a:srgbClr val="EA9999"/>
            </a:solidFill>
            <a:prstDash val="solid"/>
            <a:round/>
            <a:headEnd len="med" w="med" type="none"/>
            <a:tailEnd len="med" w="med" type="triangle"/>
          </a:ln>
        </p:spPr>
      </p:cxnSp>
      <p:cxnSp>
        <p:nvCxnSpPr>
          <p:cNvPr id="459" name="Shape 459"/>
          <p:cNvCxnSpPr>
            <a:stCxn id="454" idx="2"/>
            <a:endCxn id="453" idx="2"/>
          </p:cNvCxnSpPr>
          <p:nvPr/>
        </p:nvCxnSpPr>
        <p:spPr>
          <a:xfrm rot="5400000">
            <a:off x="6837175" y="2695125"/>
            <a:ext cx="600" cy="2793900"/>
          </a:xfrm>
          <a:prstGeom prst="curvedConnector3">
            <a:avLst>
              <a:gd fmla="val 129662500" name="adj1"/>
            </a:avLst>
          </a:prstGeom>
          <a:noFill/>
          <a:ln cap="flat" cmpd="sng" w="28575">
            <a:solidFill>
              <a:srgbClr val="EA9999"/>
            </a:solidFill>
            <a:prstDash val="solid"/>
            <a:round/>
            <a:headEnd len="med" w="med" type="none"/>
            <a:tailEnd len="med" w="med" type="triangle"/>
          </a:ln>
        </p:spPr>
      </p:cxnSp>
      <p:cxnSp>
        <p:nvCxnSpPr>
          <p:cNvPr id="460" name="Shape 460"/>
          <p:cNvCxnSpPr>
            <a:stCxn id="454" idx="2"/>
            <a:endCxn id="453" idx="2"/>
          </p:cNvCxnSpPr>
          <p:nvPr/>
        </p:nvCxnSpPr>
        <p:spPr>
          <a:xfrm rot="5400000">
            <a:off x="6837175" y="2695125"/>
            <a:ext cx="600" cy="2793900"/>
          </a:xfrm>
          <a:prstGeom prst="curvedConnector3">
            <a:avLst>
              <a:gd fmla="val 99245833" name="adj1"/>
            </a:avLst>
          </a:prstGeom>
          <a:noFill/>
          <a:ln cap="flat" cmpd="sng" w="28575">
            <a:solidFill>
              <a:srgbClr val="EA9999"/>
            </a:solidFill>
            <a:prstDash val="solid"/>
            <a:round/>
            <a:headEnd len="med" w="med" type="none"/>
            <a:tailEnd len="med" w="med" type="triangle"/>
          </a:ln>
        </p:spPr>
      </p:cxnSp>
      <p:cxnSp>
        <p:nvCxnSpPr>
          <p:cNvPr id="461" name="Shape 461"/>
          <p:cNvCxnSpPr>
            <a:stCxn id="454" idx="2"/>
            <a:endCxn id="453" idx="2"/>
          </p:cNvCxnSpPr>
          <p:nvPr/>
        </p:nvCxnSpPr>
        <p:spPr>
          <a:xfrm rot="5400000">
            <a:off x="6837175" y="2695125"/>
            <a:ext cx="600" cy="2793900"/>
          </a:xfrm>
          <a:prstGeom prst="curvedConnector3">
            <a:avLst>
              <a:gd fmla="val 264133333" name="adj1"/>
            </a:avLst>
          </a:prstGeom>
          <a:noFill/>
          <a:ln cap="flat" cmpd="sng" w="28575">
            <a:solidFill>
              <a:srgbClr val="EA9999"/>
            </a:solidFill>
            <a:prstDash val="solid"/>
            <a:round/>
            <a:headEnd len="med" w="med" type="none"/>
            <a:tailEnd len="med" w="med" type="triangle"/>
          </a:ln>
        </p:spPr>
      </p:cxnSp>
      <p:cxnSp>
        <p:nvCxnSpPr>
          <p:cNvPr id="462" name="Shape 462"/>
          <p:cNvCxnSpPr>
            <a:stCxn id="454" idx="2"/>
            <a:endCxn id="453" idx="2"/>
          </p:cNvCxnSpPr>
          <p:nvPr/>
        </p:nvCxnSpPr>
        <p:spPr>
          <a:xfrm rot="5400000">
            <a:off x="6837175" y="2695125"/>
            <a:ext cx="600" cy="2793900"/>
          </a:xfrm>
          <a:prstGeom prst="curvedConnector3">
            <a:avLst>
              <a:gd fmla="val 70433333" name="adj1"/>
            </a:avLst>
          </a:prstGeom>
          <a:noFill/>
          <a:ln cap="flat" cmpd="sng" w="28575">
            <a:solidFill>
              <a:srgbClr val="EA9999"/>
            </a:solidFill>
            <a:prstDash val="solid"/>
            <a:round/>
            <a:headEnd len="med" w="med" type="none"/>
            <a:tailEnd len="med" w="med" type="triangle"/>
          </a:ln>
        </p:spPr>
      </p:cxnSp>
      <p:sp>
        <p:nvSpPr>
          <p:cNvPr id="463" name="Shape 463"/>
          <p:cNvSpPr txBox="1"/>
          <p:nvPr/>
        </p:nvSpPr>
        <p:spPr>
          <a:xfrm>
            <a:off x="6569850" y="5830275"/>
            <a:ext cx="794400" cy="36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Events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70" name="Shape 47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71" name="Shape 471"/>
          <p:cNvSpPr/>
          <p:nvPr/>
        </p:nvSpPr>
        <p:spPr>
          <a:xfrm>
            <a:off x="4245400" y="2549800"/>
            <a:ext cx="1959300" cy="528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472" name="Shape 472"/>
          <p:cNvSpPr/>
          <p:nvPr/>
        </p:nvSpPr>
        <p:spPr>
          <a:xfrm>
            <a:off x="2505600" y="3729975"/>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473" name="Shape 473"/>
          <p:cNvSpPr/>
          <p:nvPr/>
        </p:nvSpPr>
        <p:spPr>
          <a:xfrm>
            <a:off x="5280175" y="37922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474" name="Shape 474"/>
          <p:cNvSpPr/>
          <p:nvPr/>
        </p:nvSpPr>
        <p:spPr>
          <a:xfrm>
            <a:off x="6204700" y="50346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475" name="Shape 475"/>
          <p:cNvCxnSpPr>
            <a:stCxn id="471" idx="2"/>
            <a:endCxn id="472" idx="0"/>
          </p:cNvCxnSpPr>
          <p:nvPr/>
        </p:nvCxnSpPr>
        <p:spPr>
          <a:xfrm flipH="1">
            <a:off x="3620350" y="3078100"/>
            <a:ext cx="1604700" cy="651900"/>
          </a:xfrm>
          <a:prstGeom prst="straightConnector1">
            <a:avLst/>
          </a:prstGeom>
          <a:noFill/>
          <a:ln cap="flat" cmpd="sng" w="19050">
            <a:solidFill>
              <a:schemeClr val="dk2"/>
            </a:solidFill>
            <a:prstDash val="solid"/>
            <a:round/>
            <a:headEnd len="med" w="med" type="none"/>
            <a:tailEnd len="med" w="med" type="triangle"/>
          </a:ln>
        </p:spPr>
      </p:cxnSp>
      <p:cxnSp>
        <p:nvCxnSpPr>
          <p:cNvPr id="476" name="Shape 476"/>
          <p:cNvCxnSpPr>
            <a:stCxn id="471" idx="2"/>
            <a:endCxn id="473" idx="0"/>
          </p:cNvCxnSpPr>
          <p:nvPr/>
        </p:nvCxnSpPr>
        <p:spPr>
          <a:xfrm>
            <a:off x="5225050" y="3078100"/>
            <a:ext cx="1170000" cy="714000"/>
          </a:xfrm>
          <a:prstGeom prst="straightConnector1">
            <a:avLst/>
          </a:prstGeom>
          <a:noFill/>
          <a:ln cap="flat" cmpd="sng" w="19050">
            <a:solidFill>
              <a:schemeClr val="dk2"/>
            </a:solidFill>
            <a:prstDash val="solid"/>
            <a:round/>
            <a:headEnd len="med" w="med" type="none"/>
            <a:tailEnd len="med" w="med" type="triangle"/>
          </a:ln>
        </p:spPr>
      </p:cxnSp>
      <p:cxnSp>
        <p:nvCxnSpPr>
          <p:cNvPr id="477" name="Shape 477"/>
          <p:cNvCxnSpPr>
            <a:stCxn id="473" idx="2"/>
            <a:endCxn id="474" idx="0"/>
          </p:cNvCxnSpPr>
          <p:nvPr/>
        </p:nvCxnSpPr>
        <p:spPr>
          <a:xfrm>
            <a:off x="6394975" y="4320500"/>
            <a:ext cx="924600" cy="714000"/>
          </a:xfrm>
          <a:prstGeom prst="straightConnector1">
            <a:avLst/>
          </a:prstGeom>
          <a:noFill/>
          <a:ln cap="flat" cmpd="sng" w="19050">
            <a:solidFill>
              <a:schemeClr val="dk2"/>
            </a:solidFill>
            <a:prstDash val="solid"/>
            <a:round/>
            <a:headEnd len="med" w="med" type="none"/>
            <a:tailEnd len="med" w="med" type="triangle"/>
          </a:ln>
        </p:spPr>
      </p:cxnSp>
      <p:sp>
        <p:nvSpPr>
          <p:cNvPr id="478" name="Shape 478"/>
          <p:cNvSpPr txBox="1"/>
          <p:nvPr/>
        </p:nvSpPr>
        <p:spPr>
          <a:xfrm>
            <a:off x="3707375" y="321257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479" name="Shape 479"/>
          <p:cNvSpPr txBox="1"/>
          <p:nvPr/>
        </p:nvSpPr>
        <p:spPr>
          <a:xfrm>
            <a:off x="5793590" y="3184400"/>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480" name="Shape 480"/>
          <p:cNvSpPr txBox="1"/>
          <p:nvPr/>
        </p:nvSpPr>
        <p:spPr>
          <a:xfrm>
            <a:off x="6907135" y="446955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cxnSp>
        <p:nvCxnSpPr>
          <p:cNvPr id="481" name="Shape 481"/>
          <p:cNvCxnSpPr>
            <a:stCxn id="474" idx="3"/>
            <a:endCxn id="471" idx="3"/>
          </p:cNvCxnSpPr>
          <p:nvPr/>
        </p:nvCxnSpPr>
        <p:spPr>
          <a:xfrm rot="10800000">
            <a:off x="6204700" y="2813850"/>
            <a:ext cx="2229600" cy="2484900"/>
          </a:xfrm>
          <a:prstGeom prst="curvedConnector3">
            <a:avLst>
              <a:gd fmla="val -10680" name="adj1"/>
            </a:avLst>
          </a:prstGeom>
          <a:noFill/>
          <a:ln cap="flat" cmpd="sng" w="28575">
            <a:solidFill>
              <a:srgbClr val="EA9999"/>
            </a:solidFill>
            <a:prstDash val="solid"/>
            <a:round/>
            <a:headEnd len="med" w="med" type="none"/>
            <a:tailEnd len="med" w="med" type="stealth"/>
          </a:ln>
        </p:spPr>
      </p:cxnSp>
      <p:cxnSp>
        <p:nvCxnSpPr>
          <p:cNvPr id="482" name="Shape 482"/>
          <p:cNvCxnSpPr>
            <a:stCxn id="473" idx="3"/>
            <a:endCxn id="471" idx="3"/>
          </p:cNvCxnSpPr>
          <p:nvPr/>
        </p:nvCxnSpPr>
        <p:spPr>
          <a:xfrm rot="10800000">
            <a:off x="6204775" y="2814050"/>
            <a:ext cx="1305000" cy="1242300"/>
          </a:xfrm>
          <a:prstGeom prst="curvedConnector3">
            <a:avLst>
              <a:gd fmla="val -18247" name="adj1"/>
            </a:avLst>
          </a:prstGeom>
          <a:noFill/>
          <a:ln cap="flat" cmpd="sng" w="28575">
            <a:solidFill>
              <a:srgbClr val="EA9999"/>
            </a:solidFill>
            <a:prstDash val="solid"/>
            <a:round/>
            <a:headEnd len="med" w="med" type="none"/>
            <a:tailEnd len="med" w="med" type="stealth"/>
          </a:ln>
        </p:spPr>
      </p:cxnSp>
      <p:cxnSp>
        <p:nvCxnSpPr>
          <p:cNvPr id="483" name="Shape 483"/>
          <p:cNvCxnSpPr>
            <a:stCxn id="472" idx="1"/>
            <a:endCxn id="471" idx="1"/>
          </p:cNvCxnSpPr>
          <p:nvPr/>
        </p:nvCxnSpPr>
        <p:spPr>
          <a:xfrm flipH="1" rot="10800000">
            <a:off x="2505600" y="2813925"/>
            <a:ext cx="1739700" cy="1180200"/>
          </a:xfrm>
          <a:prstGeom prst="curvedConnector3">
            <a:avLst>
              <a:gd fmla="val -13688" name="adj1"/>
            </a:avLst>
          </a:prstGeom>
          <a:noFill/>
          <a:ln cap="flat" cmpd="sng" w="28575">
            <a:solidFill>
              <a:srgbClr val="EA9999"/>
            </a:solidFill>
            <a:prstDash val="solid"/>
            <a:round/>
            <a:headEnd len="med" w="med" type="none"/>
            <a:tailEnd len="med" w="med" type="stealth"/>
          </a:ln>
        </p:spPr>
      </p:cxnSp>
      <p:sp>
        <p:nvSpPr>
          <p:cNvPr id="484" name="Shape 484"/>
          <p:cNvSpPr/>
          <p:nvPr/>
        </p:nvSpPr>
        <p:spPr>
          <a:xfrm>
            <a:off x="8434300" y="2275950"/>
            <a:ext cx="1891200" cy="53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External data</a:t>
            </a:r>
            <a:endParaRPr sz="1800"/>
          </a:p>
        </p:txBody>
      </p:sp>
      <p:cxnSp>
        <p:nvCxnSpPr>
          <p:cNvPr id="485" name="Shape 485"/>
          <p:cNvCxnSpPr>
            <a:endCxn id="471" idx="3"/>
          </p:cNvCxnSpPr>
          <p:nvPr/>
        </p:nvCxnSpPr>
        <p:spPr>
          <a:xfrm flipH="1">
            <a:off x="6204700" y="2544850"/>
            <a:ext cx="2229600" cy="269100"/>
          </a:xfrm>
          <a:prstGeom prst="straightConnector1">
            <a:avLst/>
          </a:prstGeom>
          <a:noFill/>
          <a:ln cap="flat" cmpd="sng" w="28575">
            <a:solidFill>
              <a:schemeClr val="dk2"/>
            </a:solidFill>
            <a:prstDash val="solid"/>
            <a:round/>
            <a:headEnd len="med" w="med" type="none"/>
            <a:tailEnd len="med" w="med" type="triangle"/>
          </a:ln>
        </p:spPr>
      </p:cxnSp>
      <p:sp>
        <p:nvSpPr>
          <p:cNvPr id="486" name="Shape 486"/>
          <p:cNvSpPr txBox="1"/>
          <p:nvPr/>
        </p:nvSpPr>
        <p:spPr>
          <a:xfrm>
            <a:off x="8810950" y="4393250"/>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
        <p:nvSpPr>
          <p:cNvPr id="487" name="Shape 487"/>
          <p:cNvSpPr txBox="1"/>
          <p:nvPr/>
        </p:nvSpPr>
        <p:spPr>
          <a:xfrm>
            <a:off x="7648200" y="3741725"/>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
        <p:nvSpPr>
          <p:cNvPr id="488" name="Shape 488"/>
          <p:cNvSpPr txBox="1"/>
          <p:nvPr/>
        </p:nvSpPr>
        <p:spPr>
          <a:xfrm>
            <a:off x="1737325" y="2923675"/>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95" name="Shape 49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96" name="Shape 496"/>
          <p:cNvSpPr txBox="1"/>
          <p:nvPr/>
        </p:nvSpPr>
        <p:spPr>
          <a:xfrm>
            <a:off x="3329700" y="3106200"/>
            <a:ext cx="55326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7200"/>
              <a:t>OH WAIT...</a:t>
            </a:r>
            <a:endParaRPr sz="7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503" name="Shape 50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504" name="Shape 504"/>
          <p:cNvPicPr preferRelativeResize="0"/>
          <p:nvPr/>
        </p:nvPicPr>
        <p:blipFill>
          <a:blip r:embed="rId3">
            <a:alphaModFix/>
          </a:blip>
          <a:stretch>
            <a:fillRect/>
          </a:stretch>
        </p:blipFill>
        <p:spPr>
          <a:xfrm>
            <a:off x="3324225" y="2242975"/>
            <a:ext cx="5543550" cy="273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grpSp>
        <p:nvGrpSpPr>
          <p:cNvPr id="510" name="Shape 510"/>
          <p:cNvGrpSpPr/>
          <p:nvPr/>
        </p:nvGrpSpPr>
        <p:grpSpPr>
          <a:xfrm>
            <a:off x="1315900" y="2765125"/>
            <a:ext cx="9201775" cy="3467400"/>
            <a:chOff x="1315900" y="2765125"/>
            <a:chExt cx="9201775" cy="3467400"/>
          </a:xfrm>
        </p:grpSpPr>
        <p:sp>
          <p:nvSpPr>
            <p:cNvPr id="511" name="Shape 511"/>
            <p:cNvSpPr/>
            <p:nvPr/>
          </p:nvSpPr>
          <p:spPr>
            <a:xfrm>
              <a:off x="1315900" y="2765125"/>
              <a:ext cx="8337600" cy="3467400"/>
            </a:xfrm>
            <a:prstGeom prst="roundRect">
              <a:avLst>
                <a:gd fmla="val 36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txBox="1"/>
            <p:nvPr/>
          </p:nvSpPr>
          <p:spPr>
            <a:xfrm>
              <a:off x="9815075" y="4258275"/>
              <a:ext cx="7026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FF0000"/>
                  </a:solidFill>
                </a:rPr>
                <a:t>View</a:t>
              </a:r>
              <a:endParaRPr sz="1800">
                <a:solidFill>
                  <a:srgbClr val="FF0000"/>
                </a:solidFill>
              </a:endParaRPr>
            </a:p>
          </p:txBody>
        </p:sp>
      </p:grpSp>
      <p:sp>
        <p:nvSpPr>
          <p:cNvPr id="513" name="Shape 513"/>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514" name="Shape 51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515" name="Shape 515"/>
          <p:cNvSpPr/>
          <p:nvPr/>
        </p:nvSpPr>
        <p:spPr>
          <a:xfrm>
            <a:off x="4245400" y="2549800"/>
            <a:ext cx="1959300" cy="528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516" name="Shape 516"/>
          <p:cNvSpPr/>
          <p:nvPr/>
        </p:nvSpPr>
        <p:spPr>
          <a:xfrm>
            <a:off x="2505600" y="3729975"/>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517" name="Shape 517"/>
          <p:cNvSpPr/>
          <p:nvPr/>
        </p:nvSpPr>
        <p:spPr>
          <a:xfrm>
            <a:off x="5280175" y="37922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518" name="Shape 518"/>
          <p:cNvSpPr/>
          <p:nvPr/>
        </p:nvSpPr>
        <p:spPr>
          <a:xfrm>
            <a:off x="6204700" y="50346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519" name="Shape 519"/>
          <p:cNvCxnSpPr>
            <a:stCxn id="515" idx="2"/>
            <a:endCxn id="516" idx="0"/>
          </p:cNvCxnSpPr>
          <p:nvPr/>
        </p:nvCxnSpPr>
        <p:spPr>
          <a:xfrm flipH="1">
            <a:off x="3620350" y="3078100"/>
            <a:ext cx="1604700" cy="651900"/>
          </a:xfrm>
          <a:prstGeom prst="straightConnector1">
            <a:avLst/>
          </a:prstGeom>
          <a:noFill/>
          <a:ln cap="flat" cmpd="sng" w="19050">
            <a:solidFill>
              <a:schemeClr val="dk2"/>
            </a:solidFill>
            <a:prstDash val="solid"/>
            <a:round/>
            <a:headEnd len="med" w="med" type="none"/>
            <a:tailEnd len="med" w="med" type="triangle"/>
          </a:ln>
        </p:spPr>
      </p:cxnSp>
      <p:cxnSp>
        <p:nvCxnSpPr>
          <p:cNvPr id="520" name="Shape 520"/>
          <p:cNvCxnSpPr>
            <a:stCxn id="515" idx="2"/>
            <a:endCxn id="517" idx="0"/>
          </p:cNvCxnSpPr>
          <p:nvPr/>
        </p:nvCxnSpPr>
        <p:spPr>
          <a:xfrm>
            <a:off x="5225050" y="3078100"/>
            <a:ext cx="1170000" cy="714000"/>
          </a:xfrm>
          <a:prstGeom prst="straightConnector1">
            <a:avLst/>
          </a:prstGeom>
          <a:noFill/>
          <a:ln cap="flat" cmpd="sng" w="19050">
            <a:solidFill>
              <a:schemeClr val="dk2"/>
            </a:solidFill>
            <a:prstDash val="solid"/>
            <a:round/>
            <a:headEnd len="med" w="med" type="none"/>
            <a:tailEnd len="med" w="med" type="triangle"/>
          </a:ln>
        </p:spPr>
      </p:cxnSp>
      <p:cxnSp>
        <p:nvCxnSpPr>
          <p:cNvPr id="521" name="Shape 521"/>
          <p:cNvCxnSpPr>
            <a:stCxn id="517" idx="2"/>
            <a:endCxn id="518" idx="0"/>
          </p:cNvCxnSpPr>
          <p:nvPr/>
        </p:nvCxnSpPr>
        <p:spPr>
          <a:xfrm>
            <a:off x="6394975" y="4320500"/>
            <a:ext cx="924600" cy="714000"/>
          </a:xfrm>
          <a:prstGeom prst="straightConnector1">
            <a:avLst/>
          </a:prstGeom>
          <a:noFill/>
          <a:ln cap="flat" cmpd="sng" w="19050">
            <a:solidFill>
              <a:schemeClr val="dk2"/>
            </a:solidFill>
            <a:prstDash val="solid"/>
            <a:round/>
            <a:headEnd len="med" w="med" type="none"/>
            <a:tailEnd len="med" w="med" type="triangle"/>
          </a:ln>
        </p:spPr>
      </p:cxnSp>
      <p:sp>
        <p:nvSpPr>
          <p:cNvPr id="522" name="Shape 522"/>
          <p:cNvSpPr txBox="1"/>
          <p:nvPr/>
        </p:nvSpPr>
        <p:spPr>
          <a:xfrm>
            <a:off x="3707375" y="321257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523" name="Shape 523"/>
          <p:cNvSpPr txBox="1"/>
          <p:nvPr/>
        </p:nvSpPr>
        <p:spPr>
          <a:xfrm>
            <a:off x="5793590" y="3184400"/>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524" name="Shape 524"/>
          <p:cNvSpPr txBox="1"/>
          <p:nvPr/>
        </p:nvSpPr>
        <p:spPr>
          <a:xfrm>
            <a:off x="6907135" y="446955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cxnSp>
        <p:nvCxnSpPr>
          <p:cNvPr id="525" name="Shape 525"/>
          <p:cNvCxnSpPr>
            <a:stCxn id="518" idx="3"/>
            <a:endCxn id="515" idx="3"/>
          </p:cNvCxnSpPr>
          <p:nvPr/>
        </p:nvCxnSpPr>
        <p:spPr>
          <a:xfrm rot="10800000">
            <a:off x="6204700" y="2813850"/>
            <a:ext cx="2229600" cy="2484900"/>
          </a:xfrm>
          <a:prstGeom prst="curvedConnector3">
            <a:avLst>
              <a:gd fmla="val -10680" name="adj1"/>
            </a:avLst>
          </a:prstGeom>
          <a:noFill/>
          <a:ln cap="flat" cmpd="sng" w="28575">
            <a:solidFill>
              <a:srgbClr val="EA9999"/>
            </a:solidFill>
            <a:prstDash val="solid"/>
            <a:round/>
            <a:headEnd len="med" w="med" type="none"/>
            <a:tailEnd len="med" w="med" type="stealth"/>
          </a:ln>
        </p:spPr>
      </p:cxnSp>
      <p:cxnSp>
        <p:nvCxnSpPr>
          <p:cNvPr id="526" name="Shape 526"/>
          <p:cNvCxnSpPr>
            <a:stCxn id="517" idx="3"/>
            <a:endCxn id="515" idx="3"/>
          </p:cNvCxnSpPr>
          <p:nvPr/>
        </p:nvCxnSpPr>
        <p:spPr>
          <a:xfrm rot="10800000">
            <a:off x="6204775" y="2814050"/>
            <a:ext cx="1305000" cy="1242300"/>
          </a:xfrm>
          <a:prstGeom prst="curvedConnector3">
            <a:avLst>
              <a:gd fmla="val -18247" name="adj1"/>
            </a:avLst>
          </a:prstGeom>
          <a:noFill/>
          <a:ln cap="flat" cmpd="sng" w="28575">
            <a:solidFill>
              <a:srgbClr val="EA9999"/>
            </a:solidFill>
            <a:prstDash val="solid"/>
            <a:round/>
            <a:headEnd len="med" w="med" type="none"/>
            <a:tailEnd len="med" w="med" type="stealth"/>
          </a:ln>
        </p:spPr>
      </p:cxnSp>
      <p:cxnSp>
        <p:nvCxnSpPr>
          <p:cNvPr id="527" name="Shape 527"/>
          <p:cNvCxnSpPr>
            <a:stCxn id="516" idx="1"/>
            <a:endCxn id="515" idx="1"/>
          </p:cNvCxnSpPr>
          <p:nvPr/>
        </p:nvCxnSpPr>
        <p:spPr>
          <a:xfrm flipH="1" rot="10800000">
            <a:off x="2505600" y="2813925"/>
            <a:ext cx="1739700" cy="1180200"/>
          </a:xfrm>
          <a:prstGeom prst="curvedConnector3">
            <a:avLst>
              <a:gd fmla="val -13688" name="adj1"/>
            </a:avLst>
          </a:prstGeom>
          <a:noFill/>
          <a:ln cap="flat" cmpd="sng" w="28575">
            <a:solidFill>
              <a:srgbClr val="EA9999"/>
            </a:solidFill>
            <a:prstDash val="solid"/>
            <a:round/>
            <a:headEnd len="med" w="med" type="none"/>
            <a:tailEnd len="med" w="med" type="stealth"/>
          </a:ln>
        </p:spPr>
      </p:cxnSp>
      <p:sp>
        <p:nvSpPr>
          <p:cNvPr id="528" name="Shape 528"/>
          <p:cNvSpPr/>
          <p:nvPr/>
        </p:nvSpPr>
        <p:spPr>
          <a:xfrm>
            <a:off x="8434300" y="1971150"/>
            <a:ext cx="2229600" cy="537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External Data</a:t>
            </a:r>
            <a:endParaRPr sz="1800"/>
          </a:p>
        </p:txBody>
      </p:sp>
      <p:cxnSp>
        <p:nvCxnSpPr>
          <p:cNvPr id="529" name="Shape 529"/>
          <p:cNvCxnSpPr>
            <a:stCxn id="528" idx="1"/>
            <a:endCxn id="515" idx="3"/>
          </p:cNvCxnSpPr>
          <p:nvPr/>
        </p:nvCxnSpPr>
        <p:spPr>
          <a:xfrm flipH="1">
            <a:off x="6204700" y="2240100"/>
            <a:ext cx="2229600" cy="573900"/>
          </a:xfrm>
          <a:prstGeom prst="straightConnector1">
            <a:avLst/>
          </a:prstGeom>
          <a:noFill/>
          <a:ln cap="flat" cmpd="sng" w="28575">
            <a:solidFill>
              <a:schemeClr val="dk2"/>
            </a:solidFill>
            <a:prstDash val="solid"/>
            <a:round/>
            <a:headEnd len="med" w="med" type="none"/>
            <a:tailEnd len="med" w="med" type="triangle"/>
          </a:ln>
        </p:spPr>
      </p:cxnSp>
      <p:sp>
        <p:nvSpPr>
          <p:cNvPr id="530" name="Shape 530"/>
          <p:cNvSpPr txBox="1"/>
          <p:nvPr/>
        </p:nvSpPr>
        <p:spPr>
          <a:xfrm>
            <a:off x="8810950" y="4393250"/>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
        <p:nvSpPr>
          <p:cNvPr id="531" name="Shape 531"/>
          <p:cNvSpPr txBox="1"/>
          <p:nvPr/>
        </p:nvSpPr>
        <p:spPr>
          <a:xfrm>
            <a:off x="7648200" y="3741725"/>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
        <p:nvSpPr>
          <p:cNvPr id="532" name="Shape 532"/>
          <p:cNvSpPr txBox="1"/>
          <p:nvPr/>
        </p:nvSpPr>
        <p:spPr>
          <a:xfrm>
            <a:off x="1737325" y="2923675"/>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grpSp>
        <p:nvGrpSpPr>
          <p:cNvPr id="533" name="Shape 533"/>
          <p:cNvGrpSpPr/>
          <p:nvPr/>
        </p:nvGrpSpPr>
        <p:grpSpPr>
          <a:xfrm>
            <a:off x="8740600" y="1712275"/>
            <a:ext cx="1565700" cy="566675"/>
            <a:chOff x="8740600" y="1712275"/>
            <a:chExt cx="1565700" cy="566675"/>
          </a:xfrm>
        </p:grpSpPr>
        <p:cxnSp>
          <p:nvCxnSpPr>
            <p:cNvPr id="534" name="Shape 534"/>
            <p:cNvCxnSpPr/>
            <p:nvPr/>
          </p:nvCxnSpPr>
          <p:spPr>
            <a:xfrm>
              <a:off x="8740600" y="2250150"/>
              <a:ext cx="1565700" cy="28800"/>
            </a:xfrm>
            <a:prstGeom prst="straightConnector1">
              <a:avLst/>
            </a:prstGeom>
            <a:noFill/>
            <a:ln cap="flat" cmpd="sng" w="28575">
              <a:solidFill>
                <a:srgbClr val="FF0000"/>
              </a:solidFill>
              <a:prstDash val="solid"/>
              <a:round/>
              <a:headEnd len="med" w="med" type="none"/>
              <a:tailEnd len="med" w="med" type="none"/>
            </a:ln>
          </p:spPr>
        </p:cxnSp>
        <p:sp>
          <p:nvSpPr>
            <p:cNvPr id="535" name="Shape 535"/>
            <p:cNvSpPr txBox="1"/>
            <p:nvPr/>
          </p:nvSpPr>
          <p:spPr>
            <a:xfrm>
              <a:off x="9107200" y="1712275"/>
              <a:ext cx="883800" cy="36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FF0000"/>
                  </a:solidFill>
                </a:rPr>
                <a:t>Model</a:t>
              </a:r>
              <a:endParaRPr sz="1800">
                <a:solidFill>
                  <a:srgbClr val="FF0000"/>
                </a:solidFill>
              </a:endParaRPr>
            </a:p>
          </p:txBody>
        </p:sp>
      </p:grpSp>
      <p:grpSp>
        <p:nvGrpSpPr>
          <p:cNvPr id="536" name="Shape 536"/>
          <p:cNvGrpSpPr/>
          <p:nvPr/>
        </p:nvGrpSpPr>
        <p:grpSpPr>
          <a:xfrm>
            <a:off x="1892200" y="1871900"/>
            <a:ext cx="2430050" cy="634800"/>
            <a:chOff x="1892200" y="1871900"/>
            <a:chExt cx="2430050" cy="634800"/>
          </a:xfrm>
        </p:grpSpPr>
        <p:cxnSp>
          <p:nvCxnSpPr>
            <p:cNvPr id="537" name="Shape 537"/>
            <p:cNvCxnSpPr/>
            <p:nvPr/>
          </p:nvCxnSpPr>
          <p:spPr>
            <a:xfrm>
              <a:off x="3131250" y="2113100"/>
              <a:ext cx="1191000" cy="393600"/>
            </a:xfrm>
            <a:prstGeom prst="straightConnector1">
              <a:avLst/>
            </a:prstGeom>
            <a:noFill/>
            <a:ln cap="flat" cmpd="sng" w="38100">
              <a:solidFill>
                <a:srgbClr val="FF0000"/>
              </a:solidFill>
              <a:prstDash val="solid"/>
              <a:round/>
              <a:headEnd len="med" w="med" type="none"/>
              <a:tailEnd len="med" w="med" type="triangle"/>
            </a:ln>
          </p:spPr>
        </p:cxnSp>
        <p:sp>
          <p:nvSpPr>
            <p:cNvPr id="538" name="Shape 538"/>
            <p:cNvSpPr txBox="1"/>
            <p:nvPr/>
          </p:nvSpPr>
          <p:spPr>
            <a:xfrm>
              <a:off x="1892200" y="1871900"/>
              <a:ext cx="11700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FF0000"/>
                  </a:solidFill>
                </a:rPr>
                <a:t>Controller</a:t>
              </a:r>
              <a:endParaRPr sz="1800">
                <a:solidFill>
                  <a:srgbClr val="FF000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545" name="Shape 54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546" name="Shape 546"/>
          <p:cNvSpPr txBox="1"/>
          <p:nvPr/>
        </p:nvSpPr>
        <p:spPr>
          <a:xfrm>
            <a:off x="2093900" y="2103500"/>
            <a:ext cx="5532600" cy="33093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GB" sz="1800">
                <a:solidFill>
                  <a:srgbClr val="EA3469"/>
                </a:solidFill>
              </a:rPr>
              <a:t>FUNCTIONAL FLAVOUR</a:t>
            </a:r>
            <a:r>
              <a:rPr lang="en-GB" sz="1800"/>
              <a:t>:</a:t>
            </a:r>
            <a:endParaRPr sz="1800"/>
          </a:p>
          <a:p>
            <a:pPr indent="-342900" lvl="0" marL="457200" rtl="0">
              <a:lnSpc>
                <a:spcPct val="200000"/>
              </a:lnSpc>
              <a:spcBef>
                <a:spcPts val="0"/>
              </a:spcBef>
              <a:spcAft>
                <a:spcPts val="0"/>
              </a:spcAft>
              <a:buClr>
                <a:srgbClr val="EA3469"/>
              </a:buClr>
              <a:buSzPts val="1800"/>
              <a:buChar char="●"/>
            </a:pPr>
            <a:r>
              <a:rPr lang="en-GB" sz="1800"/>
              <a:t>State should be immutable</a:t>
            </a:r>
            <a:endParaRPr sz="1800"/>
          </a:p>
          <a:p>
            <a:pPr indent="-342900" lvl="0" marL="457200" rtl="0">
              <a:lnSpc>
                <a:spcPct val="200000"/>
              </a:lnSpc>
              <a:spcBef>
                <a:spcPts val="0"/>
              </a:spcBef>
              <a:spcAft>
                <a:spcPts val="0"/>
              </a:spcAft>
              <a:buClr>
                <a:srgbClr val="EA3469"/>
              </a:buClr>
              <a:buSzPts val="1800"/>
              <a:buChar char="●"/>
            </a:pPr>
            <a:r>
              <a:rPr lang="en-GB" sz="1800"/>
              <a:t>Stateless component are functions, stateful component are classes </a:t>
            </a:r>
            <a:endParaRPr sz="1800"/>
          </a:p>
          <a:p>
            <a:pPr indent="-342900" lvl="0" marL="457200" rtl="0">
              <a:lnSpc>
                <a:spcPct val="200000"/>
              </a:lnSpc>
              <a:spcBef>
                <a:spcPts val="0"/>
              </a:spcBef>
              <a:spcAft>
                <a:spcPts val="0"/>
              </a:spcAft>
              <a:buClr>
                <a:srgbClr val="EA3469"/>
              </a:buClr>
              <a:buSzPts val="1800"/>
              <a:buChar char="●"/>
            </a:pPr>
            <a:r>
              <a:rPr lang="en-GB" sz="1800"/>
              <a:t>You can even write all your fronted without classes (with Recompose)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pic>
        <p:nvPicPr>
          <p:cNvPr id="552" name="Shape 552"/>
          <p:cNvPicPr preferRelativeResize="0"/>
          <p:nvPr/>
        </p:nvPicPr>
        <p:blipFill rotWithShape="1">
          <a:blip r:embed="rId3">
            <a:alphaModFix/>
          </a:blip>
          <a:srcRect b="0" l="0" r="0" t="0"/>
          <a:stretch/>
        </p:blipFill>
        <p:spPr>
          <a:xfrm>
            <a:off x="0" y="0"/>
            <a:ext cx="12192000" cy="6858701"/>
          </a:xfrm>
          <a:prstGeom prst="rect">
            <a:avLst/>
          </a:prstGeom>
          <a:noFill/>
          <a:ln>
            <a:noFill/>
          </a:ln>
        </p:spPr>
      </p:pic>
      <p:sp>
        <p:nvSpPr>
          <p:cNvPr id="553" name="Shape 553"/>
          <p:cNvSpPr/>
          <p:nvPr/>
        </p:nvSpPr>
        <p:spPr>
          <a:xfrm>
            <a:off x="4806387" y="5696648"/>
            <a:ext cx="2286000" cy="1162200"/>
          </a:xfrm>
          <a:prstGeom prst="triangle">
            <a:avLst>
              <a:gd fmla="val 50000" name="adj"/>
            </a:avLst>
          </a:prstGeom>
          <a:solidFill>
            <a:srgbClr val="E725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B2B2B2"/>
              </a:solidFill>
              <a:latin typeface="Calibri"/>
              <a:ea typeface="Calibri"/>
              <a:cs typeface="Calibri"/>
              <a:sym typeface="Calibri"/>
            </a:endParaRPr>
          </a:p>
        </p:txBody>
      </p:sp>
      <p:sp>
        <p:nvSpPr>
          <p:cNvPr id="554" name="Shape 554"/>
          <p:cNvSpPr/>
          <p:nvPr/>
        </p:nvSpPr>
        <p:spPr>
          <a:xfrm rot="10800000">
            <a:off x="5500149" y="5925263"/>
            <a:ext cx="898500" cy="5391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1D1D1B"/>
              </a:solidFill>
              <a:latin typeface="Arial"/>
              <a:ea typeface="Arial"/>
              <a:cs typeface="Arial"/>
              <a:sym typeface="Arial"/>
            </a:endParaRPr>
          </a:p>
        </p:txBody>
      </p:sp>
      <p:sp>
        <p:nvSpPr>
          <p:cNvPr id="555" name="Shape 555"/>
          <p:cNvSpPr txBox="1"/>
          <p:nvPr/>
        </p:nvSpPr>
        <p:spPr>
          <a:xfrm>
            <a:off x="1947298" y="2473474"/>
            <a:ext cx="80043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rPr b="1" lang="en-GB" sz="4800">
                <a:solidFill>
                  <a:schemeClr val="lt1"/>
                </a:solidFill>
                <a:latin typeface="Montserrat"/>
                <a:ea typeface="Montserrat"/>
                <a:cs typeface="Montserrat"/>
                <a:sym typeface="Montserrat"/>
              </a:rPr>
              <a:t>React Mastermind</a:t>
            </a:r>
            <a:endParaRPr b="1" sz="2950">
              <a:solidFill>
                <a:schemeClr val="lt1"/>
              </a:solidFill>
              <a:latin typeface="Montserrat"/>
              <a:ea typeface="Montserrat"/>
              <a:cs typeface="Montserrat"/>
              <a:sym typeface="Montserrat"/>
            </a:endParaRPr>
          </a:p>
        </p:txBody>
      </p:sp>
      <p:sp>
        <p:nvSpPr>
          <p:cNvPr id="556" name="Shape 556"/>
          <p:cNvSpPr/>
          <p:nvPr/>
        </p:nvSpPr>
        <p:spPr>
          <a:xfrm>
            <a:off x="4911280" y="3154065"/>
            <a:ext cx="20763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900">
              <a:solidFill>
                <a:srgbClr val="E6255D"/>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500"/>
                                        <p:tgtEl>
                                          <p:spTgt spid="5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500"/>
                                        <p:tgtEl>
                                          <p:spTgt spid="55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100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563" name="Shape 56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564" name="Shape 564"/>
          <p:cNvPicPr preferRelativeResize="0"/>
          <p:nvPr/>
        </p:nvPicPr>
        <p:blipFill>
          <a:blip r:embed="rId3">
            <a:alphaModFix/>
          </a:blip>
          <a:stretch>
            <a:fillRect/>
          </a:stretch>
        </p:blipFill>
        <p:spPr>
          <a:xfrm>
            <a:off x="2287100" y="1349675"/>
            <a:ext cx="5614454" cy="5327100"/>
          </a:xfrm>
          <a:prstGeom prst="rect">
            <a:avLst/>
          </a:prstGeom>
          <a:noFill/>
          <a:ln>
            <a:noFill/>
          </a:ln>
        </p:spPr>
      </p:pic>
      <p:grpSp>
        <p:nvGrpSpPr>
          <p:cNvPr id="565" name="Shape 565"/>
          <p:cNvGrpSpPr/>
          <p:nvPr/>
        </p:nvGrpSpPr>
        <p:grpSpPr>
          <a:xfrm>
            <a:off x="2218775" y="1306276"/>
            <a:ext cx="7453475" cy="5484600"/>
            <a:chOff x="2218775" y="1306276"/>
            <a:chExt cx="7453475" cy="5484600"/>
          </a:xfrm>
        </p:grpSpPr>
        <p:sp>
          <p:nvSpPr>
            <p:cNvPr id="566" name="Shape 566"/>
            <p:cNvSpPr/>
            <p:nvPr/>
          </p:nvSpPr>
          <p:spPr>
            <a:xfrm>
              <a:off x="2218775" y="1306276"/>
              <a:ext cx="5733000" cy="5484600"/>
            </a:xfrm>
            <a:prstGeom prst="roundRect">
              <a:avLst>
                <a:gd fmla="val 2976"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txBox="1"/>
            <p:nvPr/>
          </p:nvSpPr>
          <p:spPr>
            <a:xfrm>
              <a:off x="8471650" y="1411950"/>
              <a:ext cx="1200600" cy="35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rgbClr val="EA3469"/>
                  </a:solidFill>
                </a:rPr>
                <a:t>Mastermind</a:t>
              </a:r>
              <a:endParaRPr>
                <a:solidFill>
                  <a:srgbClr val="EA3469"/>
                </a:solidFill>
              </a:endParaRPr>
            </a:p>
          </p:txBody>
        </p:sp>
        <p:cxnSp>
          <p:nvCxnSpPr>
            <p:cNvPr id="568" name="Shape 568"/>
            <p:cNvCxnSpPr>
              <a:stCxn id="567" idx="1"/>
            </p:cNvCxnSpPr>
            <p:nvPr/>
          </p:nvCxnSpPr>
          <p:spPr>
            <a:xfrm flipH="1">
              <a:off x="7972150" y="1588950"/>
              <a:ext cx="499500" cy="5400"/>
            </a:xfrm>
            <a:prstGeom prst="straightConnector1">
              <a:avLst/>
            </a:prstGeom>
            <a:noFill/>
            <a:ln cap="flat" cmpd="sng" w="19050">
              <a:solidFill>
                <a:srgbClr val="E5025D"/>
              </a:solidFill>
              <a:prstDash val="solid"/>
              <a:round/>
              <a:headEnd len="med" w="med" type="none"/>
              <a:tailEnd len="med" w="med" type="triangle"/>
            </a:ln>
          </p:spPr>
        </p:cxnSp>
      </p:grpSp>
      <p:grpSp>
        <p:nvGrpSpPr>
          <p:cNvPr id="569" name="Shape 569"/>
          <p:cNvGrpSpPr/>
          <p:nvPr/>
        </p:nvGrpSpPr>
        <p:grpSpPr>
          <a:xfrm>
            <a:off x="2388018" y="2120800"/>
            <a:ext cx="7572457" cy="354000"/>
            <a:chOff x="2388018" y="2120800"/>
            <a:chExt cx="7572457" cy="354000"/>
          </a:xfrm>
        </p:grpSpPr>
        <p:sp>
          <p:nvSpPr>
            <p:cNvPr id="570" name="Shape 570"/>
            <p:cNvSpPr/>
            <p:nvPr/>
          </p:nvSpPr>
          <p:spPr>
            <a:xfrm>
              <a:off x="2388018" y="2137454"/>
              <a:ext cx="5411400" cy="331500"/>
            </a:xfrm>
            <a:prstGeom prst="roundRect">
              <a:avLst>
                <a:gd fmla="val 16667" name="adj"/>
              </a:avLst>
            </a:prstGeom>
            <a:noFill/>
            <a:ln cap="flat" cmpd="sng" w="1905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txBox="1"/>
            <p:nvPr/>
          </p:nvSpPr>
          <p:spPr>
            <a:xfrm>
              <a:off x="8518375" y="2120800"/>
              <a:ext cx="14421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E69138"/>
                  </a:solidFill>
                </a:rPr>
                <a:t>ControlPanel</a:t>
              </a:r>
              <a:endParaRPr>
                <a:solidFill>
                  <a:srgbClr val="E69138"/>
                </a:solidFill>
              </a:endParaRPr>
            </a:p>
          </p:txBody>
        </p:sp>
        <p:cxnSp>
          <p:nvCxnSpPr>
            <p:cNvPr id="572" name="Shape 572"/>
            <p:cNvCxnSpPr>
              <a:stCxn id="571" idx="1"/>
              <a:endCxn id="570" idx="3"/>
            </p:cNvCxnSpPr>
            <p:nvPr/>
          </p:nvCxnSpPr>
          <p:spPr>
            <a:xfrm flipH="1">
              <a:off x="7799275" y="2297800"/>
              <a:ext cx="719100" cy="5400"/>
            </a:xfrm>
            <a:prstGeom prst="straightConnector1">
              <a:avLst/>
            </a:prstGeom>
            <a:noFill/>
            <a:ln cap="flat" cmpd="sng" w="19050">
              <a:solidFill>
                <a:srgbClr val="E69138"/>
              </a:solidFill>
              <a:prstDash val="solid"/>
              <a:round/>
              <a:headEnd len="med" w="med" type="none"/>
              <a:tailEnd len="med" w="med" type="triangle"/>
            </a:ln>
          </p:spPr>
        </p:cxnSp>
      </p:grpSp>
      <p:grpSp>
        <p:nvGrpSpPr>
          <p:cNvPr id="573" name="Shape 573"/>
          <p:cNvGrpSpPr/>
          <p:nvPr/>
        </p:nvGrpSpPr>
        <p:grpSpPr>
          <a:xfrm>
            <a:off x="5138700" y="3659625"/>
            <a:ext cx="4879350" cy="470400"/>
            <a:chOff x="5138700" y="3659625"/>
            <a:chExt cx="4879350" cy="470400"/>
          </a:xfrm>
        </p:grpSpPr>
        <p:sp>
          <p:nvSpPr>
            <p:cNvPr id="574" name="Shape 574"/>
            <p:cNvSpPr/>
            <p:nvPr/>
          </p:nvSpPr>
          <p:spPr>
            <a:xfrm>
              <a:off x="5138700" y="3659625"/>
              <a:ext cx="2161200" cy="470400"/>
            </a:xfrm>
            <a:prstGeom prst="roundRect">
              <a:avLst>
                <a:gd fmla="val 6872" name="adj"/>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txBox="1"/>
            <p:nvPr/>
          </p:nvSpPr>
          <p:spPr>
            <a:xfrm>
              <a:off x="8575950" y="3717825"/>
              <a:ext cx="14421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A64D79"/>
                  </a:solidFill>
                </a:rPr>
                <a:t>History</a:t>
              </a:r>
              <a:endParaRPr>
                <a:solidFill>
                  <a:srgbClr val="A64D79"/>
                </a:solidFill>
              </a:endParaRPr>
            </a:p>
          </p:txBody>
        </p:sp>
        <p:cxnSp>
          <p:nvCxnSpPr>
            <p:cNvPr id="576" name="Shape 576"/>
            <p:cNvCxnSpPr>
              <a:stCxn id="575" idx="1"/>
              <a:endCxn id="574" idx="3"/>
            </p:cNvCxnSpPr>
            <p:nvPr/>
          </p:nvCxnSpPr>
          <p:spPr>
            <a:xfrm rot="10800000">
              <a:off x="7300050" y="3894825"/>
              <a:ext cx="1275900" cy="0"/>
            </a:xfrm>
            <a:prstGeom prst="straightConnector1">
              <a:avLst/>
            </a:prstGeom>
            <a:noFill/>
            <a:ln cap="flat" cmpd="sng" w="19050">
              <a:solidFill>
                <a:srgbClr val="A64D79"/>
              </a:solidFill>
              <a:prstDash val="solid"/>
              <a:round/>
              <a:headEnd len="med" w="med" type="none"/>
              <a:tailEnd len="med" w="med" type="triangle"/>
            </a:ln>
          </p:spPr>
        </p:cxnSp>
      </p:grpSp>
      <p:grpSp>
        <p:nvGrpSpPr>
          <p:cNvPr id="577" name="Shape 577"/>
          <p:cNvGrpSpPr/>
          <p:nvPr/>
        </p:nvGrpSpPr>
        <p:grpSpPr>
          <a:xfrm>
            <a:off x="5655350" y="2843100"/>
            <a:ext cx="4362700" cy="356062"/>
            <a:chOff x="5655350" y="2843100"/>
            <a:chExt cx="4362700" cy="356062"/>
          </a:xfrm>
        </p:grpSpPr>
        <p:sp>
          <p:nvSpPr>
            <p:cNvPr id="578" name="Shape 578"/>
            <p:cNvSpPr/>
            <p:nvPr/>
          </p:nvSpPr>
          <p:spPr>
            <a:xfrm>
              <a:off x="5655350" y="2845162"/>
              <a:ext cx="440700" cy="3540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9" name="Shape 579"/>
            <p:cNvSpPr txBox="1"/>
            <p:nvPr/>
          </p:nvSpPr>
          <p:spPr>
            <a:xfrm>
              <a:off x="8575950" y="2843100"/>
              <a:ext cx="1442100" cy="35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8E7CC3"/>
                  </a:solidFill>
                </a:rPr>
                <a:t>ColorButton</a:t>
              </a:r>
              <a:endParaRPr>
                <a:solidFill>
                  <a:srgbClr val="8E7CC3"/>
                </a:solidFill>
              </a:endParaRPr>
            </a:p>
          </p:txBody>
        </p:sp>
        <p:cxnSp>
          <p:nvCxnSpPr>
            <p:cNvPr id="580" name="Shape 580"/>
            <p:cNvCxnSpPr>
              <a:stCxn id="579" idx="1"/>
              <a:endCxn id="578" idx="3"/>
            </p:cNvCxnSpPr>
            <p:nvPr/>
          </p:nvCxnSpPr>
          <p:spPr>
            <a:xfrm flipH="1">
              <a:off x="6096150" y="3020100"/>
              <a:ext cx="2479800" cy="2100"/>
            </a:xfrm>
            <a:prstGeom prst="straightConnector1">
              <a:avLst/>
            </a:prstGeom>
            <a:noFill/>
            <a:ln cap="flat" cmpd="sng" w="19050">
              <a:solidFill>
                <a:srgbClr val="8E7CC3"/>
              </a:solidFill>
              <a:prstDash val="solid"/>
              <a:round/>
              <a:headEnd len="med" w="med" type="none"/>
              <a:tailEnd len="med" w="med" type="triangle"/>
            </a:ln>
          </p:spPr>
        </p:cxnSp>
      </p:grpSp>
      <p:grpSp>
        <p:nvGrpSpPr>
          <p:cNvPr id="581" name="Shape 581"/>
          <p:cNvGrpSpPr/>
          <p:nvPr/>
        </p:nvGrpSpPr>
        <p:grpSpPr>
          <a:xfrm>
            <a:off x="553375" y="2845150"/>
            <a:ext cx="3679140" cy="354000"/>
            <a:chOff x="553375" y="2845150"/>
            <a:chExt cx="3679140" cy="354000"/>
          </a:xfrm>
        </p:grpSpPr>
        <p:sp>
          <p:nvSpPr>
            <p:cNvPr id="582" name="Shape 582"/>
            <p:cNvSpPr/>
            <p:nvPr/>
          </p:nvSpPr>
          <p:spPr>
            <a:xfrm>
              <a:off x="3954715" y="2927618"/>
              <a:ext cx="277800" cy="211200"/>
            </a:xfrm>
            <a:prstGeom prst="roundRect">
              <a:avLst>
                <a:gd fmla="val 16667" name="adj"/>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3" name="Shape 583"/>
            <p:cNvSpPr txBox="1"/>
            <p:nvPr/>
          </p:nvSpPr>
          <p:spPr>
            <a:xfrm>
              <a:off x="553375" y="2845150"/>
              <a:ext cx="12006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solidFill>
                    <a:srgbClr val="A64D79"/>
                  </a:solidFill>
                </a:rPr>
                <a:t>CodeResult</a:t>
              </a:r>
              <a:endParaRPr>
                <a:solidFill>
                  <a:srgbClr val="A64D79"/>
                </a:solidFill>
              </a:endParaRPr>
            </a:p>
          </p:txBody>
        </p:sp>
        <p:cxnSp>
          <p:nvCxnSpPr>
            <p:cNvPr id="584" name="Shape 584"/>
            <p:cNvCxnSpPr>
              <a:stCxn id="583" idx="3"/>
              <a:endCxn id="582" idx="1"/>
            </p:cNvCxnSpPr>
            <p:nvPr/>
          </p:nvCxnSpPr>
          <p:spPr>
            <a:xfrm>
              <a:off x="1753975" y="3022150"/>
              <a:ext cx="2200800" cy="11100"/>
            </a:xfrm>
            <a:prstGeom prst="straightConnector1">
              <a:avLst/>
            </a:prstGeom>
            <a:noFill/>
            <a:ln cap="flat" cmpd="sng" w="19050">
              <a:solidFill>
                <a:srgbClr val="A64D79"/>
              </a:solidFill>
              <a:prstDash val="solid"/>
              <a:round/>
              <a:headEnd len="med" w="med" type="none"/>
              <a:tailEnd len="med" w="med" type="triangle"/>
            </a:ln>
          </p:spPr>
        </p:cxnSp>
      </p:grpSp>
      <p:grpSp>
        <p:nvGrpSpPr>
          <p:cNvPr id="585" name="Shape 585"/>
          <p:cNvGrpSpPr/>
          <p:nvPr/>
        </p:nvGrpSpPr>
        <p:grpSpPr>
          <a:xfrm>
            <a:off x="388075" y="3239100"/>
            <a:ext cx="3844400" cy="354000"/>
            <a:chOff x="388075" y="3239100"/>
            <a:chExt cx="3844400" cy="354000"/>
          </a:xfrm>
        </p:grpSpPr>
        <p:sp>
          <p:nvSpPr>
            <p:cNvPr id="586" name="Shape 586"/>
            <p:cNvSpPr/>
            <p:nvPr/>
          </p:nvSpPr>
          <p:spPr>
            <a:xfrm>
              <a:off x="2987175" y="3278400"/>
              <a:ext cx="1245300" cy="2754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7" name="Shape 587"/>
            <p:cNvSpPr txBox="1"/>
            <p:nvPr/>
          </p:nvSpPr>
          <p:spPr>
            <a:xfrm>
              <a:off x="388075" y="3239100"/>
              <a:ext cx="13659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solidFill>
                    <a:srgbClr val="93C47D"/>
                  </a:solidFill>
                </a:rPr>
                <a:t>CodePhrase</a:t>
              </a:r>
              <a:endParaRPr>
                <a:solidFill>
                  <a:srgbClr val="93C47D"/>
                </a:solidFill>
              </a:endParaRPr>
            </a:p>
          </p:txBody>
        </p:sp>
        <p:cxnSp>
          <p:nvCxnSpPr>
            <p:cNvPr id="588" name="Shape 588"/>
            <p:cNvCxnSpPr>
              <a:stCxn id="587" idx="3"/>
              <a:endCxn id="586" idx="1"/>
            </p:cNvCxnSpPr>
            <p:nvPr/>
          </p:nvCxnSpPr>
          <p:spPr>
            <a:xfrm>
              <a:off x="1753975" y="3416100"/>
              <a:ext cx="1233300" cy="0"/>
            </a:xfrm>
            <a:prstGeom prst="straightConnector1">
              <a:avLst/>
            </a:prstGeom>
            <a:noFill/>
            <a:ln cap="flat" cmpd="sng" w="19050">
              <a:solidFill>
                <a:srgbClr val="93C47D"/>
              </a:solidFill>
              <a:prstDash val="solid"/>
              <a:round/>
              <a:headEnd len="med" w="med" type="none"/>
              <a:tailEnd len="med" w="med" type="triangle"/>
            </a:ln>
          </p:spPr>
        </p:cxnSp>
      </p:grpSp>
      <p:grpSp>
        <p:nvGrpSpPr>
          <p:cNvPr id="589" name="Shape 589"/>
          <p:cNvGrpSpPr/>
          <p:nvPr/>
        </p:nvGrpSpPr>
        <p:grpSpPr>
          <a:xfrm>
            <a:off x="756475" y="2468950"/>
            <a:ext cx="3853950" cy="4081800"/>
            <a:chOff x="756475" y="2468950"/>
            <a:chExt cx="3853950" cy="4081800"/>
          </a:xfrm>
        </p:grpSpPr>
        <p:sp>
          <p:nvSpPr>
            <p:cNvPr id="590" name="Shape 590"/>
            <p:cNvSpPr/>
            <p:nvPr/>
          </p:nvSpPr>
          <p:spPr>
            <a:xfrm>
              <a:off x="2910325" y="2468950"/>
              <a:ext cx="1700100" cy="4081800"/>
            </a:xfrm>
            <a:prstGeom prst="roundRect">
              <a:avLst>
                <a:gd fmla="val 6780" name="adj"/>
              </a:avLst>
            </a:prstGeom>
            <a:noFill/>
            <a:ln cap="flat" cmpd="sng" w="1905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1" name="Shape 591"/>
            <p:cNvSpPr txBox="1"/>
            <p:nvPr/>
          </p:nvSpPr>
          <p:spPr>
            <a:xfrm>
              <a:off x="756475" y="4353150"/>
              <a:ext cx="12006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solidFill>
                    <a:srgbClr val="6D9EEB"/>
                  </a:solidFill>
                </a:rPr>
                <a:t>Board</a:t>
              </a:r>
              <a:endParaRPr>
                <a:solidFill>
                  <a:srgbClr val="6D9EEB"/>
                </a:solidFill>
              </a:endParaRPr>
            </a:p>
          </p:txBody>
        </p:sp>
        <p:cxnSp>
          <p:nvCxnSpPr>
            <p:cNvPr id="592" name="Shape 592"/>
            <p:cNvCxnSpPr>
              <a:stCxn id="591" idx="3"/>
              <a:endCxn id="590" idx="1"/>
            </p:cNvCxnSpPr>
            <p:nvPr/>
          </p:nvCxnSpPr>
          <p:spPr>
            <a:xfrm flipH="1" rot="10800000">
              <a:off x="1957075" y="4509750"/>
              <a:ext cx="953400" cy="20400"/>
            </a:xfrm>
            <a:prstGeom prst="straightConnector1">
              <a:avLst/>
            </a:prstGeom>
            <a:noFill/>
            <a:ln cap="flat" cmpd="sng" w="19050">
              <a:solidFill>
                <a:srgbClr val="6D9EEB"/>
              </a:solidFill>
              <a:prstDash val="solid"/>
              <a:round/>
              <a:headEnd len="med" w="med" type="none"/>
              <a:tailEnd len="med" w="med" type="triangle"/>
            </a:ln>
          </p:spPr>
        </p:cxnSp>
      </p:grpSp>
      <p:grpSp>
        <p:nvGrpSpPr>
          <p:cNvPr id="593" name="Shape 593"/>
          <p:cNvGrpSpPr/>
          <p:nvPr/>
        </p:nvGrpSpPr>
        <p:grpSpPr>
          <a:xfrm>
            <a:off x="553375" y="2551000"/>
            <a:ext cx="5063540" cy="587818"/>
            <a:chOff x="553375" y="2551000"/>
            <a:chExt cx="5063540" cy="587818"/>
          </a:xfrm>
        </p:grpSpPr>
        <p:cxnSp>
          <p:nvCxnSpPr>
            <p:cNvPr id="594" name="Shape 594"/>
            <p:cNvCxnSpPr>
              <a:stCxn id="595" idx="3"/>
              <a:endCxn id="596" idx="1"/>
            </p:cNvCxnSpPr>
            <p:nvPr/>
          </p:nvCxnSpPr>
          <p:spPr>
            <a:xfrm flipH="1" rot="10800000">
              <a:off x="1753975" y="2698300"/>
              <a:ext cx="1982400" cy="29700"/>
            </a:xfrm>
            <a:prstGeom prst="straightConnector1">
              <a:avLst/>
            </a:prstGeom>
            <a:noFill/>
            <a:ln cap="flat" cmpd="sng" w="19050">
              <a:solidFill>
                <a:srgbClr val="CC4125"/>
              </a:solidFill>
              <a:prstDash val="solid"/>
              <a:round/>
              <a:headEnd len="med" w="med" type="none"/>
              <a:tailEnd len="med" w="med" type="triangle"/>
            </a:ln>
          </p:spPr>
        </p:cxnSp>
        <p:grpSp>
          <p:nvGrpSpPr>
            <p:cNvPr id="597" name="Shape 597"/>
            <p:cNvGrpSpPr/>
            <p:nvPr/>
          </p:nvGrpSpPr>
          <p:grpSpPr>
            <a:xfrm>
              <a:off x="553375" y="2551000"/>
              <a:ext cx="5063540" cy="587818"/>
              <a:chOff x="553375" y="2551000"/>
              <a:chExt cx="5063540" cy="587818"/>
            </a:xfrm>
          </p:grpSpPr>
          <p:sp>
            <p:nvSpPr>
              <p:cNvPr id="596" name="Shape 596"/>
              <p:cNvSpPr/>
              <p:nvPr/>
            </p:nvSpPr>
            <p:spPr>
              <a:xfrm>
                <a:off x="3736365" y="2592718"/>
                <a:ext cx="277800" cy="211200"/>
              </a:xfrm>
              <a:prstGeom prst="roundRect">
                <a:avLst>
                  <a:gd fmla="val 16667" name="adj"/>
                </a:avLst>
              </a:prstGeom>
              <a:noFill/>
              <a:ln cap="flat" cmpd="sng" w="1905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8" name="Shape 598"/>
              <p:cNvSpPr/>
              <p:nvPr/>
            </p:nvSpPr>
            <p:spPr>
              <a:xfrm>
                <a:off x="5339115" y="2927618"/>
                <a:ext cx="277800" cy="211200"/>
              </a:xfrm>
              <a:prstGeom prst="roundRect">
                <a:avLst>
                  <a:gd fmla="val 16667" name="adj"/>
                </a:avLst>
              </a:prstGeom>
              <a:noFill/>
              <a:ln cap="flat" cmpd="sng" w="1905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5" name="Shape 595"/>
              <p:cNvSpPr txBox="1"/>
              <p:nvPr/>
            </p:nvSpPr>
            <p:spPr>
              <a:xfrm>
                <a:off x="553375" y="2551000"/>
                <a:ext cx="1200600" cy="35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solidFill>
                      <a:srgbClr val="CC4125"/>
                    </a:solidFill>
                  </a:rPr>
                  <a:t>CodePeg</a:t>
                </a:r>
                <a:endParaRPr>
                  <a:solidFill>
                    <a:srgbClr val="CC4125"/>
                  </a:solidFill>
                </a:endParaRPr>
              </a:p>
            </p:txBody>
          </p:sp>
          <p:cxnSp>
            <p:nvCxnSpPr>
              <p:cNvPr id="599" name="Shape 599"/>
              <p:cNvCxnSpPr>
                <a:endCxn id="598" idx="0"/>
              </p:cNvCxnSpPr>
              <p:nvPr/>
            </p:nvCxnSpPr>
            <p:spPr>
              <a:xfrm>
                <a:off x="1741515" y="2728718"/>
                <a:ext cx="3736500" cy="198900"/>
              </a:xfrm>
              <a:prstGeom prst="straightConnector1">
                <a:avLst/>
              </a:prstGeom>
              <a:noFill/>
              <a:ln cap="flat" cmpd="sng" w="19050">
                <a:solidFill>
                  <a:srgbClr val="CC4125"/>
                </a:solidFill>
                <a:prstDash val="solid"/>
                <a:round/>
                <a:headEnd len="med" w="med" type="none"/>
                <a:tailEnd len="med" w="med" type="triangl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nvSpPr>
        <p:spPr>
          <a:xfrm>
            <a:off x="713157" y="1350176"/>
            <a:ext cx="4939200" cy="258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757070"/>
              </a:buClr>
              <a:buSzPts val="1200"/>
              <a:buFont typeface="Arial"/>
              <a:buNone/>
            </a:pPr>
            <a:r>
              <a:rPr lang="en-GB" sz="1200">
                <a:solidFill>
                  <a:srgbClr val="757070"/>
                </a:solidFill>
                <a:latin typeface="Montserrat"/>
                <a:ea typeface="Montserrat"/>
                <a:cs typeface="Montserrat"/>
                <a:sym typeface="Montserrat"/>
              </a:rPr>
              <a:t>About choosing a frontend framework</a:t>
            </a:r>
            <a:endParaRPr sz="1200">
              <a:solidFill>
                <a:srgbClr val="757070"/>
              </a:solidFill>
              <a:latin typeface="Montserrat"/>
              <a:ea typeface="Montserrat"/>
              <a:cs typeface="Montserrat"/>
              <a:sym typeface="Montserrat"/>
            </a:endParaRPr>
          </a:p>
        </p:txBody>
      </p:sp>
      <p:sp>
        <p:nvSpPr>
          <p:cNvPr id="348" name="Shape 348"/>
          <p:cNvSpPr txBox="1"/>
          <p:nvPr/>
        </p:nvSpPr>
        <p:spPr>
          <a:xfrm>
            <a:off x="698869" y="593701"/>
            <a:ext cx="39864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Introdu</a:t>
            </a:r>
            <a:r>
              <a:rPr b="1" lang="en-GB" sz="4000">
                <a:solidFill>
                  <a:schemeClr val="dk1"/>
                </a:solidFill>
                <a:latin typeface="Montserrat ExtraBold"/>
                <a:ea typeface="Montserrat ExtraBold"/>
                <a:cs typeface="Montserrat ExtraBold"/>
                <a:sym typeface="Montserrat ExtraBold"/>
              </a:rPr>
              <a:t>c</a:t>
            </a:r>
            <a:r>
              <a:rPr b="1" lang="en-GB" sz="4000">
                <a:solidFill>
                  <a:schemeClr val="dk1"/>
                </a:solidFill>
                <a:latin typeface="Montserrat ExtraBold"/>
                <a:ea typeface="Montserrat ExtraBold"/>
                <a:cs typeface="Montserrat ExtraBold"/>
                <a:sym typeface="Montserrat ExtraBold"/>
              </a:rPr>
              <a:t>tion</a:t>
            </a:r>
            <a:endParaRPr/>
          </a:p>
        </p:txBody>
      </p:sp>
      <p:cxnSp>
        <p:nvCxnSpPr>
          <p:cNvPr id="349" name="Shape 34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350" name="Shape 350"/>
          <p:cNvSpPr txBox="1"/>
          <p:nvPr/>
        </p:nvSpPr>
        <p:spPr>
          <a:xfrm>
            <a:off x="1131025" y="2890400"/>
            <a:ext cx="10107600" cy="166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Choosing</a:t>
            </a:r>
            <a:r>
              <a:rPr lang="en-GB" sz="2400"/>
              <a:t> a frontend framework is not just about </a:t>
            </a:r>
            <a:r>
              <a:rPr b="1" lang="en-GB" sz="2400">
                <a:solidFill>
                  <a:srgbClr val="EA3469"/>
                </a:solidFill>
              </a:rPr>
              <a:t>WHAT</a:t>
            </a:r>
            <a:r>
              <a:rPr lang="en-GB" sz="2400"/>
              <a:t> we can do with it</a:t>
            </a:r>
            <a:endParaRPr sz="2400"/>
          </a:p>
          <a:p>
            <a:pPr indent="0" lvl="0" marL="0">
              <a:spcBef>
                <a:spcPts val="0"/>
              </a:spcBef>
              <a:spcAft>
                <a:spcPts val="0"/>
              </a:spcAft>
              <a:buNone/>
            </a:pPr>
            <a:r>
              <a:t/>
            </a:r>
            <a:endParaRPr sz="2400"/>
          </a:p>
          <a:p>
            <a:pPr indent="0" lvl="0" marL="0">
              <a:spcBef>
                <a:spcPts val="0"/>
              </a:spcBef>
              <a:spcAft>
                <a:spcPts val="0"/>
              </a:spcAft>
              <a:buNone/>
            </a:pPr>
            <a:r>
              <a:rPr lang="en-GB" sz="2400"/>
              <a:t>But also </a:t>
            </a:r>
            <a:r>
              <a:rPr b="1" lang="en-GB" sz="2400">
                <a:solidFill>
                  <a:srgbClr val="EA3469"/>
                </a:solidFill>
              </a:rPr>
              <a:t>HOW</a:t>
            </a:r>
            <a:r>
              <a:rPr lang="en-GB" sz="2400"/>
              <a:t> we want to develop with it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Shape 605"/>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06" name="Shape 60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07" name="Shape 607"/>
          <p:cNvSpPr/>
          <p:nvPr/>
        </p:nvSpPr>
        <p:spPr>
          <a:xfrm>
            <a:off x="4504750" y="1680875"/>
            <a:ext cx="1767300" cy="432300"/>
          </a:xfrm>
          <a:prstGeom prst="roundRect">
            <a:avLst>
              <a:gd fmla="val 16667" name="adj"/>
            </a:avLst>
          </a:prstGeom>
          <a:solidFill>
            <a:srgbClr val="EFEFEF"/>
          </a:solidFill>
          <a:ln cap="flat" cmpd="sng" w="9525">
            <a:solidFill>
              <a:srgbClr val="E5025D"/>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solidFill>
                  <a:srgbClr val="EA3469"/>
                </a:solidFill>
              </a:rPr>
              <a:t>Mastermind</a:t>
            </a:r>
            <a:endParaRPr>
              <a:solidFill>
                <a:srgbClr val="EA3469"/>
              </a:solidFill>
            </a:endParaRPr>
          </a:p>
        </p:txBody>
      </p:sp>
      <p:sp>
        <p:nvSpPr>
          <p:cNvPr id="608" name="Shape 608"/>
          <p:cNvSpPr/>
          <p:nvPr/>
        </p:nvSpPr>
        <p:spPr>
          <a:xfrm>
            <a:off x="756475" y="2524825"/>
            <a:ext cx="1767300" cy="432300"/>
          </a:xfrm>
          <a:prstGeom prst="roundRect">
            <a:avLst>
              <a:gd fmla="val 16667" name="adj"/>
            </a:avLst>
          </a:prstGeom>
          <a:solidFill>
            <a:srgbClr val="EFEFEF"/>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6D9EEB"/>
                </a:solidFill>
              </a:rPr>
              <a:t>Board</a:t>
            </a:r>
            <a:endParaRPr>
              <a:solidFill>
                <a:srgbClr val="6D9EEB"/>
              </a:solidFill>
            </a:endParaRPr>
          </a:p>
        </p:txBody>
      </p:sp>
      <p:sp>
        <p:nvSpPr>
          <p:cNvPr id="609" name="Shape 609"/>
          <p:cNvSpPr/>
          <p:nvPr/>
        </p:nvSpPr>
        <p:spPr>
          <a:xfrm>
            <a:off x="4328700" y="2567950"/>
            <a:ext cx="1767300" cy="432300"/>
          </a:xfrm>
          <a:prstGeom prst="roundRect">
            <a:avLst>
              <a:gd fmla="val 16667" name="adj"/>
            </a:avLst>
          </a:prstGeom>
          <a:solidFill>
            <a:srgbClr val="EFEFEF"/>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69138"/>
                </a:solidFill>
              </a:rPr>
              <a:t>Control Panel</a:t>
            </a:r>
            <a:endParaRPr>
              <a:solidFill>
                <a:srgbClr val="E69138"/>
              </a:solidFill>
            </a:endParaRPr>
          </a:p>
        </p:txBody>
      </p:sp>
      <p:sp>
        <p:nvSpPr>
          <p:cNvPr id="610" name="Shape 610"/>
          <p:cNvSpPr/>
          <p:nvPr/>
        </p:nvSpPr>
        <p:spPr>
          <a:xfrm>
            <a:off x="9313025" y="2462300"/>
            <a:ext cx="1767300" cy="432300"/>
          </a:xfrm>
          <a:prstGeom prst="roundRect">
            <a:avLst>
              <a:gd fmla="val 16667" name="adj"/>
            </a:avLst>
          </a:prstGeom>
          <a:solidFill>
            <a:srgbClr val="EFEFEF"/>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A64D79"/>
                </a:solidFill>
              </a:rPr>
              <a:t>History</a:t>
            </a:r>
            <a:endParaRPr>
              <a:solidFill>
                <a:srgbClr val="A64D79"/>
              </a:solidFill>
            </a:endParaRPr>
          </a:p>
        </p:txBody>
      </p:sp>
      <p:sp>
        <p:nvSpPr>
          <p:cNvPr id="611" name="Shape 611"/>
          <p:cNvSpPr/>
          <p:nvPr/>
        </p:nvSpPr>
        <p:spPr>
          <a:xfrm>
            <a:off x="7003350" y="2891438"/>
            <a:ext cx="1767300" cy="432300"/>
          </a:xfrm>
          <a:prstGeom prst="roundRect">
            <a:avLst>
              <a:gd fmla="val 16667" name="adj"/>
            </a:avLst>
          </a:prstGeom>
          <a:solidFill>
            <a:srgbClr val="EFEFEF"/>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8E7CC3"/>
                </a:solidFill>
              </a:rPr>
              <a:t>ColorButton</a:t>
            </a:r>
            <a:endParaRPr>
              <a:solidFill>
                <a:srgbClr val="8E7CC3"/>
              </a:solidFill>
            </a:endParaRPr>
          </a:p>
        </p:txBody>
      </p:sp>
      <p:sp>
        <p:nvSpPr>
          <p:cNvPr id="612" name="Shape 612"/>
          <p:cNvSpPr/>
          <p:nvPr/>
        </p:nvSpPr>
        <p:spPr>
          <a:xfrm>
            <a:off x="1934050" y="3431550"/>
            <a:ext cx="1767300" cy="432300"/>
          </a:xfrm>
          <a:prstGeom prst="roundRect">
            <a:avLst>
              <a:gd fmla="val 16667" name="adj"/>
            </a:avLst>
          </a:prstGeom>
          <a:solidFill>
            <a:srgbClr val="EFEFE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93C47D"/>
                </a:solidFill>
              </a:rPr>
              <a:t>CodePhrase</a:t>
            </a:r>
            <a:endParaRPr>
              <a:solidFill>
                <a:srgbClr val="93C47D"/>
              </a:solidFill>
            </a:endParaRPr>
          </a:p>
        </p:txBody>
      </p:sp>
      <p:sp>
        <p:nvSpPr>
          <p:cNvPr id="613" name="Shape 613"/>
          <p:cNvSpPr/>
          <p:nvPr/>
        </p:nvSpPr>
        <p:spPr>
          <a:xfrm>
            <a:off x="2980975" y="4150650"/>
            <a:ext cx="1767300" cy="432300"/>
          </a:xfrm>
          <a:prstGeom prst="roundRect">
            <a:avLst>
              <a:gd fmla="val 16667" name="adj"/>
            </a:avLst>
          </a:prstGeom>
          <a:solidFill>
            <a:srgbClr val="EFEFEF"/>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CC4125"/>
                </a:solidFill>
              </a:rPr>
              <a:t>CodePeg</a:t>
            </a:r>
            <a:endParaRPr>
              <a:solidFill>
                <a:srgbClr val="CC4125"/>
              </a:solidFill>
            </a:endParaRPr>
          </a:p>
        </p:txBody>
      </p:sp>
      <p:sp>
        <p:nvSpPr>
          <p:cNvPr id="614" name="Shape 614"/>
          <p:cNvSpPr/>
          <p:nvPr/>
        </p:nvSpPr>
        <p:spPr>
          <a:xfrm>
            <a:off x="3018600" y="4694425"/>
            <a:ext cx="1767300" cy="432300"/>
          </a:xfrm>
          <a:prstGeom prst="roundRect">
            <a:avLst>
              <a:gd fmla="val 16667" name="adj"/>
            </a:avLst>
          </a:prstGeom>
          <a:solidFill>
            <a:srgbClr val="EFEFEF"/>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A64D79"/>
                </a:solidFill>
              </a:rPr>
              <a:t>CodeResult</a:t>
            </a:r>
            <a:endParaRPr>
              <a:solidFill>
                <a:srgbClr val="A64D79"/>
              </a:solidFill>
            </a:endParaRPr>
          </a:p>
        </p:txBody>
      </p:sp>
      <p:sp>
        <p:nvSpPr>
          <p:cNvPr id="615" name="Shape 615"/>
          <p:cNvSpPr/>
          <p:nvPr/>
        </p:nvSpPr>
        <p:spPr>
          <a:xfrm>
            <a:off x="8196300" y="3690400"/>
            <a:ext cx="1767300" cy="432300"/>
          </a:xfrm>
          <a:prstGeom prst="roundRect">
            <a:avLst>
              <a:gd fmla="val 16667" name="adj"/>
            </a:avLst>
          </a:prstGeom>
          <a:solidFill>
            <a:srgbClr val="EFEFEF"/>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CC4125"/>
                </a:solidFill>
              </a:rPr>
              <a:t>CodePeg</a:t>
            </a:r>
            <a:endParaRPr>
              <a:solidFill>
                <a:srgbClr val="CC4125"/>
              </a:solidFill>
            </a:endParaRPr>
          </a:p>
        </p:txBody>
      </p:sp>
      <p:cxnSp>
        <p:nvCxnSpPr>
          <p:cNvPr id="616" name="Shape 616"/>
          <p:cNvCxnSpPr>
            <a:stCxn id="607" idx="2"/>
            <a:endCxn id="608" idx="0"/>
          </p:cNvCxnSpPr>
          <p:nvPr/>
        </p:nvCxnSpPr>
        <p:spPr>
          <a:xfrm rot="5400000">
            <a:off x="3308500" y="444875"/>
            <a:ext cx="411600" cy="3748200"/>
          </a:xfrm>
          <a:prstGeom prst="bentConnector3">
            <a:avLst>
              <a:gd fmla="val 50006" name="adj1"/>
            </a:avLst>
          </a:prstGeom>
          <a:noFill/>
          <a:ln cap="flat" cmpd="sng" w="19050">
            <a:solidFill>
              <a:schemeClr val="dk2"/>
            </a:solidFill>
            <a:prstDash val="solid"/>
            <a:round/>
            <a:headEnd len="med" w="med" type="none"/>
            <a:tailEnd len="med" w="med" type="stealth"/>
          </a:ln>
        </p:spPr>
      </p:cxnSp>
      <p:cxnSp>
        <p:nvCxnSpPr>
          <p:cNvPr id="617" name="Shape 617"/>
          <p:cNvCxnSpPr>
            <a:stCxn id="607" idx="2"/>
            <a:endCxn id="609" idx="0"/>
          </p:cNvCxnSpPr>
          <p:nvPr/>
        </p:nvCxnSpPr>
        <p:spPr>
          <a:xfrm rot="5400000">
            <a:off x="5072950" y="2252525"/>
            <a:ext cx="454800" cy="176100"/>
          </a:xfrm>
          <a:prstGeom prst="bentConnector3">
            <a:avLst>
              <a:gd fmla="val 44338" name="adj1"/>
            </a:avLst>
          </a:prstGeom>
          <a:noFill/>
          <a:ln cap="flat" cmpd="sng" w="19050">
            <a:solidFill>
              <a:schemeClr val="dk2"/>
            </a:solidFill>
            <a:prstDash val="solid"/>
            <a:round/>
            <a:headEnd len="med" w="med" type="none"/>
            <a:tailEnd len="med" w="med" type="stealth"/>
          </a:ln>
        </p:spPr>
      </p:cxnSp>
      <p:cxnSp>
        <p:nvCxnSpPr>
          <p:cNvPr id="618" name="Shape 618"/>
          <p:cNvCxnSpPr>
            <a:stCxn id="607" idx="2"/>
            <a:endCxn id="610" idx="0"/>
          </p:cNvCxnSpPr>
          <p:nvPr/>
        </p:nvCxnSpPr>
        <p:spPr>
          <a:xfrm flipH="1" rot="-5400000">
            <a:off x="7618000" y="-116425"/>
            <a:ext cx="349200" cy="4808400"/>
          </a:xfrm>
          <a:prstGeom prst="bentConnector3">
            <a:avLst>
              <a:gd fmla="val 60495" name="adj1"/>
            </a:avLst>
          </a:prstGeom>
          <a:noFill/>
          <a:ln cap="flat" cmpd="sng" w="19050">
            <a:solidFill>
              <a:schemeClr val="dk2"/>
            </a:solidFill>
            <a:prstDash val="solid"/>
            <a:round/>
            <a:headEnd len="med" w="med" type="none"/>
            <a:tailEnd len="med" w="med" type="stealth"/>
          </a:ln>
        </p:spPr>
      </p:cxnSp>
      <p:cxnSp>
        <p:nvCxnSpPr>
          <p:cNvPr id="619" name="Shape 619"/>
          <p:cNvCxnSpPr>
            <a:stCxn id="608" idx="2"/>
            <a:endCxn id="612" idx="1"/>
          </p:cNvCxnSpPr>
          <p:nvPr/>
        </p:nvCxnSpPr>
        <p:spPr>
          <a:xfrm flipH="1" rot="-5400000">
            <a:off x="1441825" y="3155425"/>
            <a:ext cx="690600" cy="294000"/>
          </a:xfrm>
          <a:prstGeom prst="bentConnector2">
            <a:avLst/>
          </a:prstGeom>
          <a:noFill/>
          <a:ln cap="flat" cmpd="sng" w="19050">
            <a:solidFill>
              <a:schemeClr val="dk2"/>
            </a:solidFill>
            <a:prstDash val="solid"/>
            <a:round/>
            <a:headEnd len="med" w="med" type="none"/>
            <a:tailEnd len="med" w="med" type="stealth"/>
          </a:ln>
        </p:spPr>
      </p:cxnSp>
      <p:cxnSp>
        <p:nvCxnSpPr>
          <p:cNvPr id="620" name="Shape 620"/>
          <p:cNvCxnSpPr>
            <a:stCxn id="612" idx="2"/>
            <a:endCxn id="613" idx="1"/>
          </p:cNvCxnSpPr>
          <p:nvPr/>
        </p:nvCxnSpPr>
        <p:spPr>
          <a:xfrm flipH="1" rot="-5400000">
            <a:off x="2647750" y="4033800"/>
            <a:ext cx="503100" cy="163200"/>
          </a:xfrm>
          <a:prstGeom prst="bentConnector2">
            <a:avLst/>
          </a:prstGeom>
          <a:noFill/>
          <a:ln cap="flat" cmpd="sng" w="19050">
            <a:solidFill>
              <a:schemeClr val="dk2"/>
            </a:solidFill>
            <a:prstDash val="solid"/>
            <a:round/>
            <a:headEnd len="med" w="med" type="none"/>
            <a:tailEnd len="med" w="med" type="stealth"/>
          </a:ln>
        </p:spPr>
      </p:cxnSp>
      <p:cxnSp>
        <p:nvCxnSpPr>
          <p:cNvPr id="621" name="Shape 621"/>
          <p:cNvCxnSpPr>
            <a:stCxn id="612" idx="2"/>
            <a:endCxn id="614" idx="1"/>
          </p:cNvCxnSpPr>
          <p:nvPr/>
        </p:nvCxnSpPr>
        <p:spPr>
          <a:xfrm flipH="1" rot="-5400000">
            <a:off x="2394850" y="4286700"/>
            <a:ext cx="1046700" cy="201000"/>
          </a:xfrm>
          <a:prstGeom prst="bentConnector2">
            <a:avLst/>
          </a:prstGeom>
          <a:noFill/>
          <a:ln cap="flat" cmpd="sng" w="19050">
            <a:solidFill>
              <a:schemeClr val="dk2"/>
            </a:solidFill>
            <a:prstDash val="solid"/>
            <a:round/>
            <a:headEnd len="med" w="med" type="none"/>
            <a:tailEnd len="med" w="med" type="stealth"/>
          </a:ln>
        </p:spPr>
      </p:cxnSp>
      <p:sp>
        <p:nvSpPr>
          <p:cNvPr id="622" name="Shape 622"/>
          <p:cNvSpPr/>
          <p:nvPr/>
        </p:nvSpPr>
        <p:spPr>
          <a:xfrm>
            <a:off x="5369225" y="2122725"/>
            <a:ext cx="1652050" cy="979700"/>
          </a:xfrm>
          <a:custGeom>
            <a:pathLst>
              <a:path extrusionOk="0" h="39188" w="66082">
                <a:moveTo>
                  <a:pt x="1152" y="0"/>
                </a:moveTo>
                <a:lnTo>
                  <a:pt x="0" y="8452"/>
                </a:lnTo>
                <a:lnTo>
                  <a:pt x="54172" y="8452"/>
                </a:lnTo>
                <a:lnTo>
                  <a:pt x="53788" y="38804"/>
                </a:lnTo>
                <a:lnTo>
                  <a:pt x="66082" y="39188"/>
                </a:lnTo>
              </a:path>
            </a:pathLst>
          </a:custGeom>
          <a:noFill/>
          <a:ln cap="flat" cmpd="sng" w="19050">
            <a:solidFill>
              <a:schemeClr val="dk2"/>
            </a:solidFill>
            <a:prstDash val="solid"/>
            <a:round/>
            <a:headEnd len="med" w="med" type="none"/>
            <a:tailEnd len="med" w="med" type="stealth"/>
          </a:ln>
        </p:spPr>
      </p:sp>
      <p:cxnSp>
        <p:nvCxnSpPr>
          <p:cNvPr id="623" name="Shape 623"/>
          <p:cNvCxnSpPr>
            <a:stCxn id="611" idx="2"/>
            <a:endCxn id="615" idx="1"/>
          </p:cNvCxnSpPr>
          <p:nvPr/>
        </p:nvCxnSpPr>
        <p:spPr>
          <a:xfrm flipH="1" rot="-5400000">
            <a:off x="7750200" y="3460538"/>
            <a:ext cx="582900" cy="309300"/>
          </a:xfrm>
          <a:prstGeom prst="bentConnector2">
            <a:avLst/>
          </a:prstGeom>
          <a:noFill/>
          <a:ln cap="flat" cmpd="sng" w="19050">
            <a:solidFill>
              <a:schemeClr val="dk2"/>
            </a:solidFill>
            <a:prstDash val="solid"/>
            <a:round/>
            <a:headEnd len="med" w="med" type="none"/>
            <a:tailEnd len="med" w="med" type="stealth"/>
          </a:ln>
        </p:spPr>
      </p:cxnSp>
      <p:cxnSp>
        <p:nvCxnSpPr>
          <p:cNvPr id="624" name="Shape 624"/>
          <p:cNvCxnSpPr/>
          <p:nvPr/>
        </p:nvCxnSpPr>
        <p:spPr>
          <a:xfrm flipH="1">
            <a:off x="6704325" y="3112025"/>
            <a:ext cx="9600" cy="345900"/>
          </a:xfrm>
          <a:prstGeom prst="straightConnector1">
            <a:avLst/>
          </a:prstGeom>
          <a:noFill/>
          <a:ln cap="flat" cmpd="sng" w="19050">
            <a:solidFill>
              <a:schemeClr val="dk2"/>
            </a:solidFill>
            <a:prstDash val="dash"/>
            <a:round/>
            <a:headEnd len="med" w="med" type="none"/>
            <a:tailEnd len="med" w="med" type="none"/>
          </a:ln>
        </p:spPr>
      </p:cxnSp>
      <p:cxnSp>
        <p:nvCxnSpPr>
          <p:cNvPr id="625" name="Shape 625"/>
          <p:cNvCxnSpPr/>
          <p:nvPr/>
        </p:nvCxnSpPr>
        <p:spPr>
          <a:xfrm flipH="1">
            <a:off x="1630525" y="3614200"/>
            <a:ext cx="9600" cy="345900"/>
          </a:xfrm>
          <a:prstGeom prst="straightConnector1">
            <a:avLst/>
          </a:prstGeom>
          <a:noFill/>
          <a:ln cap="flat" cmpd="sng" w="19050">
            <a:solidFill>
              <a:schemeClr val="dk2"/>
            </a:solidFill>
            <a:prstDash val="dash"/>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32" name="Shape 632"/>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33" name="Shape 633"/>
          <p:cNvSpPr/>
          <p:nvPr/>
        </p:nvSpPr>
        <p:spPr>
          <a:xfrm>
            <a:off x="864450" y="2295600"/>
            <a:ext cx="10536600" cy="37362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import</a:t>
            </a:r>
            <a:r>
              <a:rPr lang="en-GB">
                <a:solidFill>
                  <a:srgbClr val="F8F8F2"/>
                </a:solidFill>
                <a:latin typeface="Roboto Mono"/>
                <a:ea typeface="Roboto Mono"/>
                <a:cs typeface="Roboto Mono"/>
                <a:sym typeface="Roboto Mono"/>
              </a:rPr>
              <a:t> React </a:t>
            </a:r>
            <a:r>
              <a:rPr lang="en-GB">
                <a:solidFill>
                  <a:srgbClr val="F92672"/>
                </a:solidFill>
                <a:latin typeface="Roboto Mono"/>
                <a:ea typeface="Roboto Mono"/>
                <a:cs typeface="Roboto Mono"/>
                <a:sym typeface="Roboto Mono"/>
              </a:rPr>
              <a:t>from</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'react'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const</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CodePeg</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props</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&lt;</a:t>
            </a:r>
            <a:r>
              <a:rPr lang="en-GB">
                <a:solidFill>
                  <a:srgbClr val="F92672"/>
                </a:solidFill>
                <a:latin typeface="Roboto Mono"/>
                <a:ea typeface="Roboto Mono"/>
                <a:cs typeface="Roboto Mono"/>
                <a:sym typeface="Roboto Mono"/>
              </a:rPr>
              <a:t>div</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className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"codepeg-"</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props.color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 rounded-circle"</a:t>
            </a:r>
            <a:r>
              <a:rPr lang="en-GB">
                <a:solidFill>
                  <a:srgbClr val="F8F8F2"/>
                </a:solidFill>
                <a:latin typeface="Roboto Mono"/>
                <a:ea typeface="Roboto Mono"/>
                <a:cs typeface="Roboto Mono"/>
                <a:sym typeface="Roboto Mono"/>
              </a:rPr>
              <a:t>} /&gt;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export</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default</a:t>
            </a:r>
            <a:r>
              <a:rPr lang="en-GB">
                <a:solidFill>
                  <a:srgbClr val="F8F8F2"/>
                </a:solidFill>
                <a:latin typeface="Roboto Mono"/>
                <a:ea typeface="Roboto Mono"/>
                <a:cs typeface="Roboto Mono"/>
                <a:sym typeface="Roboto Mono"/>
              </a:rPr>
              <a:t> CodePeg</a:t>
            </a:r>
            <a:endParaRPr>
              <a:solidFill>
                <a:srgbClr val="F8F8F2"/>
              </a:solidFill>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p:txBody>
      </p:sp>
      <p:sp>
        <p:nvSpPr>
          <p:cNvPr id="634" name="Shape 634"/>
          <p:cNvSpPr txBox="1"/>
          <p:nvPr/>
        </p:nvSpPr>
        <p:spPr>
          <a:xfrm>
            <a:off x="931700" y="1767350"/>
            <a:ext cx="5532600" cy="48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t>CodePeg: a </a:t>
            </a:r>
            <a:r>
              <a:rPr lang="en-GB" sz="1800"/>
              <a:t>Stateless component</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41" name="Shape 64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42" name="Shape 642"/>
          <p:cNvSpPr txBox="1"/>
          <p:nvPr/>
        </p:nvSpPr>
        <p:spPr>
          <a:xfrm>
            <a:off x="3510750" y="3105850"/>
            <a:ext cx="5170500" cy="2064600"/>
          </a:xfrm>
          <a:prstGeom prst="rect">
            <a:avLst/>
          </a:prstGeom>
          <a:noFill/>
          <a:ln>
            <a:noFill/>
          </a:ln>
        </p:spPr>
        <p:txBody>
          <a:bodyPr anchorCtr="0" anchor="t" bIns="91425" lIns="91425" spcFirstLastPara="1" rIns="91425" wrap="square" tIns="91425">
            <a:noAutofit/>
          </a:bodyPr>
          <a:lstStyle/>
          <a:p>
            <a:pPr indent="0" lvl="0" marL="0">
              <a:lnSpc>
                <a:spcPct val="200000"/>
              </a:lnSpc>
              <a:spcBef>
                <a:spcPts val="0"/>
              </a:spcBef>
              <a:spcAft>
                <a:spcPts val="0"/>
              </a:spcAft>
              <a:buNone/>
            </a:pPr>
            <a:r>
              <a:rPr lang="en-GB" sz="1800"/>
              <a:t>A function is pure if:</a:t>
            </a:r>
            <a:endParaRPr sz="1800"/>
          </a:p>
          <a:p>
            <a:pPr indent="-342900" lvl="0" marL="457200" rtl="0">
              <a:lnSpc>
                <a:spcPct val="200000"/>
              </a:lnSpc>
              <a:spcBef>
                <a:spcPts val="0"/>
              </a:spcBef>
              <a:spcAft>
                <a:spcPts val="0"/>
              </a:spcAft>
              <a:buClr>
                <a:srgbClr val="E7255D"/>
              </a:buClr>
              <a:buSzPts val="1800"/>
              <a:buChar char="●"/>
            </a:pPr>
            <a:r>
              <a:rPr lang="en-GB" sz="1800"/>
              <a:t>Its output depends only on its input(s)</a:t>
            </a:r>
            <a:endParaRPr sz="1800"/>
          </a:p>
          <a:p>
            <a:pPr indent="-342900" lvl="0" marL="457200" rtl="0">
              <a:lnSpc>
                <a:spcPct val="200000"/>
              </a:lnSpc>
              <a:spcBef>
                <a:spcPts val="0"/>
              </a:spcBef>
              <a:spcAft>
                <a:spcPts val="0"/>
              </a:spcAft>
              <a:buClr>
                <a:srgbClr val="E7255D"/>
              </a:buClr>
              <a:buSzPts val="1800"/>
              <a:buChar char="●"/>
            </a:pPr>
            <a:r>
              <a:rPr lang="en-GB" sz="1800"/>
              <a:t>Has same output for same input(s)</a:t>
            </a:r>
            <a:endParaRPr sz="1800"/>
          </a:p>
          <a:p>
            <a:pPr indent="-342900" lvl="0" marL="457200">
              <a:lnSpc>
                <a:spcPct val="200000"/>
              </a:lnSpc>
              <a:spcBef>
                <a:spcPts val="0"/>
              </a:spcBef>
              <a:spcAft>
                <a:spcPts val="0"/>
              </a:spcAft>
              <a:buClr>
                <a:srgbClr val="E7255D"/>
              </a:buClr>
              <a:buSzPts val="1800"/>
              <a:buChar char="●"/>
            </a:pPr>
            <a:r>
              <a:rPr lang="en-GB" sz="1800"/>
              <a:t>Produce no side effects</a:t>
            </a:r>
            <a:endParaRPr sz="1800"/>
          </a:p>
        </p:txBody>
      </p:sp>
      <p:sp>
        <p:nvSpPr>
          <p:cNvPr id="643" name="Shape 643"/>
          <p:cNvSpPr txBox="1"/>
          <p:nvPr/>
        </p:nvSpPr>
        <p:spPr>
          <a:xfrm>
            <a:off x="4314150" y="1929925"/>
            <a:ext cx="3563700" cy="60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400"/>
              <a:t>What is a pure function?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Shape 649"/>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50" name="Shape 65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51" name="Shape 651"/>
          <p:cNvSpPr/>
          <p:nvPr/>
        </p:nvSpPr>
        <p:spPr>
          <a:xfrm>
            <a:off x="864450" y="2295600"/>
            <a:ext cx="10536600" cy="37362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import</a:t>
            </a:r>
            <a:r>
              <a:rPr lang="en-GB">
                <a:solidFill>
                  <a:srgbClr val="F8F8F2"/>
                </a:solidFill>
                <a:latin typeface="Roboto Mono"/>
                <a:ea typeface="Roboto Mono"/>
                <a:cs typeface="Roboto Mono"/>
                <a:sym typeface="Roboto Mono"/>
              </a:rPr>
              <a:t> React </a:t>
            </a:r>
            <a:r>
              <a:rPr lang="en-GB">
                <a:solidFill>
                  <a:srgbClr val="F92672"/>
                </a:solidFill>
                <a:latin typeface="Roboto Mono"/>
                <a:ea typeface="Roboto Mono"/>
                <a:cs typeface="Roboto Mono"/>
                <a:sym typeface="Roboto Mono"/>
              </a:rPr>
              <a:t>from</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"react"</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import</a:t>
            </a:r>
            <a:r>
              <a:rPr lang="en-GB">
                <a:solidFill>
                  <a:srgbClr val="F8F8F2"/>
                </a:solidFill>
                <a:latin typeface="Roboto Mono"/>
                <a:ea typeface="Roboto Mono"/>
                <a:cs typeface="Roboto Mono"/>
                <a:sym typeface="Roboto Mono"/>
              </a:rPr>
              <a:t> { Glyphicon } </a:t>
            </a:r>
            <a:r>
              <a:rPr lang="en-GB">
                <a:solidFill>
                  <a:srgbClr val="F92672"/>
                </a:solidFill>
                <a:latin typeface="Roboto Mono"/>
                <a:ea typeface="Roboto Mono"/>
                <a:cs typeface="Roboto Mono"/>
                <a:sym typeface="Roboto Mono"/>
              </a:rPr>
              <a:t>from</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"react-bootstrap"</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const</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CodeResult</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props</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&lt;</a:t>
            </a:r>
            <a:r>
              <a:rPr lang="en-GB">
                <a:solidFill>
                  <a:srgbClr val="F92672"/>
                </a:solidFill>
                <a:latin typeface="Roboto Mono"/>
                <a:ea typeface="Roboto Mono"/>
                <a:cs typeface="Roboto Mono"/>
                <a:sym typeface="Roboto Mono"/>
              </a:rPr>
              <a:t>div</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className</a:t>
            </a:r>
            <a:r>
              <a:rPr lang="en-GB">
                <a:solidFill>
                  <a:srgbClr val="F9267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"d-flex"</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&lt;</a:t>
            </a:r>
            <a:r>
              <a:rPr i="1" lang="en-GB">
                <a:solidFill>
                  <a:srgbClr val="66D9EF"/>
                </a:solidFill>
                <a:latin typeface="Roboto Mono"/>
                <a:ea typeface="Roboto Mono"/>
                <a:cs typeface="Roboto Mono"/>
                <a:sym typeface="Roboto Mono"/>
              </a:rPr>
              <a:t>Glyphicon</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glyph</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get_glyph</a:t>
            </a:r>
            <a:r>
              <a:rPr lang="en-GB">
                <a:solidFill>
                  <a:srgbClr val="F8F8F2"/>
                </a:solidFill>
                <a:latin typeface="Roboto Mono"/>
                <a:ea typeface="Roboto Mono"/>
                <a:cs typeface="Roboto Mono"/>
                <a:sym typeface="Roboto Mono"/>
              </a:rPr>
              <a:t>(props.result)} </a:t>
            </a:r>
            <a:r>
              <a:rPr lang="en-GB">
                <a:solidFill>
                  <a:srgbClr val="A6E22E"/>
                </a:solidFill>
                <a:latin typeface="Roboto Mono"/>
                <a:ea typeface="Roboto Mono"/>
                <a:cs typeface="Roboto Mono"/>
                <a:sym typeface="Roboto Mono"/>
              </a:rPr>
              <a:t>className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get_style</a:t>
            </a:r>
            <a:r>
              <a:rPr lang="en-GB">
                <a:solidFill>
                  <a:srgbClr val="F8F8F2"/>
                </a:solidFill>
                <a:latin typeface="Roboto Mono"/>
                <a:ea typeface="Roboto Mono"/>
                <a:cs typeface="Roboto Mono"/>
                <a:sym typeface="Roboto Mono"/>
              </a:rPr>
              <a:t>(props.result)} /&gt;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&lt;/</a:t>
            </a:r>
            <a:r>
              <a:rPr lang="en-GB">
                <a:solidFill>
                  <a:srgbClr val="F92672"/>
                </a:solidFill>
                <a:latin typeface="Roboto Mono"/>
                <a:ea typeface="Roboto Mono"/>
                <a:cs typeface="Roboto Mono"/>
                <a:sym typeface="Roboto Mono"/>
              </a:rPr>
              <a:t>div</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export</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default</a:t>
            </a:r>
            <a:r>
              <a:rPr lang="en-GB">
                <a:solidFill>
                  <a:srgbClr val="F8F8F2"/>
                </a:solidFill>
                <a:latin typeface="Roboto Mono"/>
                <a:ea typeface="Roboto Mono"/>
                <a:cs typeface="Roboto Mono"/>
                <a:sym typeface="Roboto Mono"/>
              </a:rPr>
              <a:t> CodeResult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sz="1200">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92672"/>
              </a:solidFill>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sp>
        <p:nvSpPr>
          <p:cNvPr id="652" name="Shape 652"/>
          <p:cNvSpPr txBox="1"/>
          <p:nvPr/>
        </p:nvSpPr>
        <p:spPr>
          <a:xfrm>
            <a:off x="931700" y="1767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CodeResult: a </a:t>
            </a:r>
            <a:r>
              <a:rPr lang="en-GB" sz="1800"/>
              <a:t>Stateless component</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59" name="Shape 65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60" name="Shape 660"/>
          <p:cNvSpPr/>
          <p:nvPr/>
        </p:nvSpPr>
        <p:spPr>
          <a:xfrm>
            <a:off x="864450" y="2295600"/>
            <a:ext cx="10536600" cy="37362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const</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get_glyph</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result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glyph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"minus"</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if</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true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result)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glyph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"ok"</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a:t>
            </a:r>
            <a:r>
              <a:rPr lang="en-GB">
                <a:solidFill>
                  <a:srgbClr val="F92672"/>
                </a:solidFill>
                <a:latin typeface="Roboto Mono"/>
                <a:ea typeface="Roboto Mono"/>
                <a:cs typeface="Roboto Mono"/>
                <a:sym typeface="Roboto Mono"/>
              </a:rPr>
              <a:t>else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if</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false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result)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glyph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"remove"</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return</a:t>
            </a:r>
            <a:r>
              <a:rPr lang="en-GB">
                <a:solidFill>
                  <a:srgbClr val="F8F8F2"/>
                </a:solidFill>
                <a:latin typeface="Roboto Mono"/>
                <a:ea typeface="Roboto Mono"/>
                <a:cs typeface="Roboto Mono"/>
                <a:sym typeface="Roboto Mono"/>
              </a:rPr>
              <a:t> glyph</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sz="1200">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92672"/>
              </a:solidFill>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sp>
        <p:nvSpPr>
          <p:cNvPr id="661" name="Shape 661"/>
          <p:cNvSpPr txBox="1"/>
          <p:nvPr/>
        </p:nvSpPr>
        <p:spPr>
          <a:xfrm>
            <a:off x="931700" y="1767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Helper function</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Shape 667"/>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68" name="Shape 66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69" name="Shape 669"/>
          <p:cNvSpPr txBox="1"/>
          <p:nvPr/>
        </p:nvSpPr>
        <p:spPr>
          <a:xfrm>
            <a:off x="2398050" y="1834550"/>
            <a:ext cx="7395900" cy="461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400"/>
              <a:t>Should stateless components hold helper functions?</a:t>
            </a:r>
            <a:endParaRPr sz="2400"/>
          </a:p>
          <a:p>
            <a:pPr indent="0" lvl="0" marL="0" algn="ctr">
              <a:spcBef>
                <a:spcPts val="0"/>
              </a:spcBef>
              <a:spcAft>
                <a:spcPts val="0"/>
              </a:spcAft>
              <a:buNone/>
            </a:pPr>
            <a:r>
              <a:t/>
            </a:r>
            <a:endParaRPr sz="2400"/>
          </a:p>
          <a:p>
            <a:pPr indent="0" lvl="0" marL="0" algn="ctr">
              <a:spcBef>
                <a:spcPts val="0"/>
              </a:spcBef>
              <a:spcAft>
                <a:spcPts val="0"/>
              </a:spcAft>
              <a:buNone/>
            </a:pPr>
            <a:r>
              <a:t/>
            </a:r>
            <a:endParaRPr sz="2400"/>
          </a:p>
        </p:txBody>
      </p:sp>
      <p:sp>
        <p:nvSpPr>
          <p:cNvPr id="670" name="Shape 670"/>
          <p:cNvSpPr txBox="1"/>
          <p:nvPr/>
        </p:nvSpPr>
        <p:spPr>
          <a:xfrm>
            <a:off x="756475" y="3054425"/>
            <a:ext cx="6985200" cy="64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2400">
                <a:solidFill>
                  <a:srgbClr val="FF0000"/>
                </a:solidFill>
              </a:rPr>
              <a:t>NO</a:t>
            </a:r>
            <a:r>
              <a:rPr lang="en-GB" sz="1800"/>
              <a:t>, stateless component shouldn’t do anything but display!</a:t>
            </a:r>
            <a:endParaRPr sz="1800"/>
          </a:p>
          <a:p>
            <a:pPr indent="0" lvl="0" marL="0">
              <a:spcBef>
                <a:spcPts val="0"/>
              </a:spcBef>
              <a:spcAft>
                <a:spcPts val="0"/>
              </a:spcAft>
              <a:buNone/>
            </a:pPr>
            <a:r>
              <a:rPr lang="en-GB" sz="1800"/>
              <a:t>-&gt; What about duplicated code when calling them?</a:t>
            </a:r>
            <a:endParaRPr sz="1800"/>
          </a:p>
        </p:txBody>
      </p:sp>
      <p:sp>
        <p:nvSpPr>
          <p:cNvPr id="671" name="Shape 671"/>
          <p:cNvSpPr txBox="1"/>
          <p:nvPr/>
        </p:nvSpPr>
        <p:spPr>
          <a:xfrm>
            <a:off x="756475" y="4224975"/>
            <a:ext cx="6985200" cy="81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2400">
                <a:solidFill>
                  <a:srgbClr val="93C47D"/>
                </a:solidFill>
              </a:rPr>
              <a:t>YES</a:t>
            </a:r>
            <a:r>
              <a:rPr lang="en-GB" sz="1800"/>
              <a:t>, then there is only one place to manage things </a:t>
            </a:r>
            <a:endParaRPr sz="1800"/>
          </a:p>
          <a:p>
            <a:pPr indent="0" lvl="0" marL="0" rtl="0">
              <a:spcBef>
                <a:spcPts val="0"/>
              </a:spcBef>
              <a:spcAft>
                <a:spcPts val="0"/>
              </a:spcAft>
              <a:buNone/>
            </a:pPr>
            <a:r>
              <a:rPr lang="en-GB" sz="1800"/>
              <a:t>-&gt; What about reusability?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78" name="Shape 67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679" name="Shape 679"/>
          <p:cNvPicPr preferRelativeResize="0"/>
          <p:nvPr/>
        </p:nvPicPr>
        <p:blipFill>
          <a:blip r:embed="rId3">
            <a:alphaModFix/>
          </a:blip>
          <a:stretch>
            <a:fillRect/>
          </a:stretch>
        </p:blipFill>
        <p:spPr>
          <a:xfrm>
            <a:off x="3647888" y="1378500"/>
            <a:ext cx="4896229" cy="5327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86" name="Shape 68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87" name="Shape 687"/>
          <p:cNvSpPr/>
          <p:nvPr/>
        </p:nvSpPr>
        <p:spPr>
          <a:xfrm>
            <a:off x="864450" y="2295600"/>
            <a:ext cx="10536600" cy="37362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const</a:t>
            </a:r>
            <a:r>
              <a:rPr lang="en-GB">
                <a:solidFill>
                  <a:srgbClr val="F8F8F2"/>
                </a:solidFill>
                <a:latin typeface="Roboto Mono"/>
                <a:ea typeface="Roboto Mono"/>
                <a:cs typeface="Roboto Mono"/>
                <a:sym typeface="Roboto Mono"/>
              </a:rPr>
              <a:t> AVAILABLE_COLORS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"blue"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"green"</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"orange"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"purple"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"red"</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"yellow"</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&lt;</a:t>
            </a:r>
            <a:r>
              <a:rPr i="1" lang="en-GB">
                <a:solidFill>
                  <a:srgbClr val="66D9EF"/>
                </a:solidFill>
                <a:latin typeface="Roboto Mono"/>
                <a:ea typeface="Roboto Mono"/>
                <a:cs typeface="Roboto Mono"/>
                <a:sym typeface="Roboto Mono"/>
              </a:rPr>
              <a:t>Panel.Body</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{AVAILABLE_COLORS.</a:t>
            </a:r>
            <a:r>
              <a:rPr lang="en-GB">
                <a:solidFill>
                  <a:srgbClr val="A6E22E"/>
                </a:solidFill>
                <a:latin typeface="Roboto Mono"/>
                <a:ea typeface="Roboto Mono"/>
                <a:cs typeface="Roboto Mono"/>
                <a:sym typeface="Roboto Mono"/>
              </a:rPr>
              <a:t>map</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457200" lvl="0" marL="45720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i="1" lang="en-GB">
                <a:solidFill>
                  <a:srgbClr val="FD971F"/>
                </a:solidFill>
                <a:latin typeface="Roboto Mono"/>
                <a:ea typeface="Roboto Mono"/>
                <a:cs typeface="Roboto Mono"/>
                <a:sym typeface="Roboto Mono"/>
              </a:rPr>
              <a:t>av_color</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index</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&lt;</a:t>
            </a:r>
            <a:r>
              <a:rPr i="1" lang="en-GB">
                <a:solidFill>
                  <a:srgbClr val="66D9EF"/>
                </a:solidFill>
                <a:latin typeface="Roboto Mono"/>
                <a:ea typeface="Roboto Mono"/>
                <a:cs typeface="Roboto Mono"/>
                <a:sym typeface="Roboto Mono"/>
              </a:rPr>
              <a:t>ColorButton</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457200" lvl="0" marL="2286000" rtl="0">
              <a:lnSpc>
                <a:spcPct val="133333"/>
              </a:lnSpc>
              <a:spcBef>
                <a:spcPts val="0"/>
              </a:spcBef>
              <a:spcAft>
                <a:spcPts val="0"/>
              </a:spcAft>
              <a:buNone/>
            </a:pPr>
            <a:r>
              <a:rPr lang="en-GB">
                <a:solidFill>
                  <a:srgbClr val="A6E22E"/>
                </a:solidFill>
                <a:latin typeface="Roboto Mono"/>
                <a:ea typeface="Roboto Mono"/>
                <a:cs typeface="Roboto Mono"/>
                <a:sym typeface="Roboto Mono"/>
              </a:rPr>
              <a:t>key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{index} </a:t>
            </a:r>
            <a:endParaRPr>
              <a:solidFill>
                <a:srgbClr val="F8F8F2"/>
              </a:solidFill>
              <a:latin typeface="Roboto Mono"/>
              <a:ea typeface="Roboto Mono"/>
              <a:cs typeface="Roboto Mono"/>
              <a:sym typeface="Roboto Mono"/>
            </a:endParaRPr>
          </a:p>
          <a:p>
            <a:pPr indent="457200" lvl="0" marL="2286000" rtl="0">
              <a:lnSpc>
                <a:spcPct val="133333"/>
              </a:lnSpc>
              <a:spcBef>
                <a:spcPts val="0"/>
              </a:spcBef>
              <a:spcAft>
                <a:spcPts val="0"/>
              </a:spcAft>
              <a:buNone/>
            </a:pPr>
            <a:r>
              <a:rPr lang="en-GB">
                <a:solidFill>
                  <a:srgbClr val="A6E22E"/>
                </a:solidFill>
                <a:latin typeface="Roboto Mono"/>
                <a:ea typeface="Roboto Mono"/>
                <a:cs typeface="Roboto Mono"/>
                <a:sym typeface="Roboto Mono"/>
              </a:rPr>
              <a:t>color</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{av_color} </a:t>
            </a:r>
            <a:endParaRPr>
              <a:solidFill>
                <a:srgbClr val="F8F8F2"/>
              </a:solidFill>
              <a:latin typeface="Roboto Mono"/>
              <a:ea typeface="Roboto Mono"/>
              <a:cs typeface="Roboto Mono"/>
              <a:sym typeface="Roboto Mono"/>
            </a:endParaRPr>
          </a:p>
          <a:p>
            <a:pPr indent="457200" lvl="0" marL="2286000" rtl="0">
              <a:lnSpc>
                <a:spcPct val="133333"/>
              </a:lnSpc>
              <a:spcBef>
                <a:spcPts val="0"/>
              </a:spcBef>
              <a:spcAft>
                <a:spcPts val="0"/>
              </a:spcAft>
              <a:buNone/>
            </a:pPr>
            <a:r>
              <a:rPr lang="en-GB">
                <a:solidFill>
                  <a:srgbClr val="A6E22E"/>
                </a:solidFill>
                <a:latin typeface="Roboto Mono"/>
                <a:ea typeface="Roboto Mono"/>
                <a:cs typeface="Roboto Mono"/>
                <a:sym typeface="Roboto Mono"/>
              </a:rPr>
              <a:t>onClick</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A6E22E"/>
                </a:solidFill>
                <a:latin typeface="Roboto Mono"/>
                <a:ea typeface="Roboto Mono"/>
                <a:cs typeface="Roboto Mono"/>
                <a:sym typeface="Roboto Mono"/>
              </a:rPr>
              <a:t>choose_color</a:t>
            </a:r>
            <a:r>
              <a:rPr lang="en-GB">
                <a:solidFill>
                  <a:srgbClr val="F8F8F2"/>
                </a:solidFill>
                <a:latin typeface="Roboto Mono"/>
                <a:ea typeface="Roboto Mono"/>
                <a:cs typeface="Roboto Mono"/>
                <a:sym typeface="Roboto Mono"/>
              </a:rPr>
              <a:t>(av_color)} /&gt;</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&lt;/</a:t>
            </a:r>
            <a:r>
              <a:rPr i="1" lang="en-GB">
                <a:solidFill>
                  <a:srgbClr val="66D9EF"/>
                </a:solidFill>
                <a:latin typeface="Roboto Mono"/>
                <a:ea typeface="Roboto Mono"/>
                <a:cs typeface="Roboto Mono"/>
                <a:sym typeface="Roboto Mono"/>
              </a:rPr>
              <a:t>Panel.Body</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sz="1200">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92672"/>
              </a:solidFill>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sp>
        <p:nvSpPr>
          <p:cNvPr id="688" name="Shape 688"/>
          <p:cNvSpPr txBox="1"/>
          <p:nvPr/>
        </p:nvSpPr>
        <p:spPr>
          <a:xfrm>
            <a:off x="931700" y="1767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How ColorButton is called</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695" name="Shape 69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696" name="Shape 696"/>
          <p:cNvSpPr/>
          <p:nvPr/>
        </p:nvSpPr>
        <p:spPr>
          <a:xfrm>
            <a:off x="864450" y="2295600"/>
            <a:ext cx="10536600" cy="42165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sz="1200">
                <a:solidFill>
                  <a:srgbClr val="66D9EF"/>
                </a:solidFill>
                <a:latin typeface="Roboto Mono"/>
                <a:ea typeface="Roboto Mono"/>
                <a:cs typeface="Roboto Mono"/>
                <a:sym typeface="Roboto Mono"/>
              </a:rPr>
              <a:t>class</a:t>
            </a:r>
            <a:r>
              <a:rPr lang="en-GB" sz="1200">
                <a:solidFill>
                  <a:srgbClr val="F8F8F2"/>
                </a:solidFill>
                <a:latin typeface="Roboto Mono"/>
                <a:ea typeface="Roboto Mono"/>
                <a:cs typeface="Roboto Mono"/>
                <a:sym typeface="Roboto Mono"/>
              </a:rPr>
              <a:t> Mastermind </a:t>
            </a:r>
            <a:r>
              <a:rPr lang="en-GB" sz="1200">
                <a:solidFill>
                  <a:srgbClr val="F92672"/>
                </a:solidFill>
                <a:latin typeface="Roboto Mono"/>
                <a:ea typeface="Roboto Mono"/>
                <a:cs typeface="Roboto Mono"/>
                <a:sym typeface="Roboto Mono"/>
              </a:rPr>
              <a:t>extends</a:t>
            </a:r>
            <a:r>
              <a:rPr lang="en-GB" sz="1200">
                <a:solidFill>
                  <a:srgbClr val="F8F8F2"/>
                </a:solidFill>
                <a:latin typeface="Roboto Mono"/>
                <a:ea typeface="Roboto Mono"/>
                <a:cs typeface="Roboto Mono"/>
                <a:sym typeface="Roboto Mono"/>
              </a:rPr>
              <a:t> React.</a:t>
            </a:r>
            <a:r>
              <a:rPr i="1" lang="en-GB" sz="1200">
                <a:solidFill>
                  <a:srgbClr val="A6E22E"/>
                </a:solidFill>
                <a:latin typeface="Roboto Mono"/>
                <a:ea typeface="Roboto Mono"/>
                <a:cs typeface="Roboto Mono"/>
                <a:sym typeface="Roboto Mono"/>
              </a:rPr>
              <a:t>Component</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constructor</a:t>
            </a:r>
            <a:r>
              <a:rPr lang="en-GB" sz="1200">
                <a:solidFill>
                  <a:srgbClr val="F8F8F2"/>
                </a:solidFill>
                <a:latin typeface="Roboto Mono"/>
                <a:ea typeface="Roboto Mono"/>
                <a:cs typeface="Roboto Mono"/>
                <a:sym typeface="Roboto Mono"/>
              </a:rPr>
              <a:t>(</a:t>
            </a:r>
            <a:r>
              <a:rPr i="1" lang="en-GB" sz="1200">
                <a:solidFill>
                  <a:srgbClr val="FD971F"/>
                </a:solidFill>
                <a:latin typeface="Roboto Mono"/>
                <a:ea typeface="Roboto Mono"/>
                <a:cs typeface="Roboto Mono"/>
                <a:sym typeface="Roboto Mono"/>
              </a:rPr>
              <a:t>props</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super</a:t>
            </a:r>
            <a:r>
              <a:rPr lang="en-GB" sz="1200">
                <a:solidFill>
                  <a:srgbClr val="F8F8F2"/>
                </a:solidFill>
                <a:latin typeface="Roboto Mono"/>
                <a:ea typeface="Roboto Mono"/>
                <a:cs typeface="Roboto Mono"/>
                <a:sym typeface="Roboto Mono"/>
              </a:rPr>
              <a:t>(props)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const</a:t>
            </a:r>
            <a:r>
              <a:rPr lang="en-GB" sz="1200">
                <a:solidFill>
                  <a:srgbClr val="F8F8F2"/>
                </a:solidFill>
                <a:latin typeface="Roboto Mono"/>
                <a:ea typeface="Roboto Mono"/>
                <a:cs typeface="Roboto Mono"/>
                <a:sym typeface="Roboto Mono"/>
              </a:rPr>
              <a:t> nbMaxTries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10</a:t>
            </a:r>
            <a:endParaRPr sz="1200">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.state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"nbMaxTries"</a:t>
            </a:r>
            <a:r>
              <a:rPr lang="en-GB" sz="1200">
                <a:solidFill>
                  <a:srgbClr val="F8F8F2"/>
                </a:solidFill>
                <a:latin typeface="Roboto Mono"/>
                <a:ea typeface="Roboto Mono"/>
                <a:cs typeface="Roboto Mono"/>
                <a:sym typeface="Roboto Mono"/>
              </a:rPr>
              <a:t>: 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"breakerTries"</a:t>
            </a: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a:t>
            </a:r>
            <a:r>
              <a:rPr lang="en-GB" sz="1200">
                <a:solidFill>
                  <a:srgbClr val="A6E22E"/>
                </a:solidFill>
                <a:latin typeface="Roboto Mono"/>
                <a:ea typeface="Roboto Mono"/>
                <a:cs typeface="Roboto Mono"/>
                <a:sym typeface="Roboto Mono"/>
              </a:rPr>
              <a:t>init_breaker_tries</a:t>
            </a:r>
            <a:r>
              <a:rPr lang="en-GB" sz="1200">
                <a:solidFill>
                  <a:srgbClr val="F8F8F2"/>
                </a:solidFill>
                <a:latin typeface="Roboto Mono"/>
                <a:ea typeface="Roboto Mono"/>
                <a:cs typeface="Roboto Mono"/>
                <a:sym typeface="Roboto Mono"/>
              </a:rPr>
              <a:t>(nbMaxTries),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"tryResults"</a:t>
            </a: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a:t>
            </a:r>
            <a:r>
              <a:rPr lang="en-GB" sz="1200">
                <a:solidFill>
                  <a:srgbClr val="A6E22E"/>
                </a:solidFill>
                <a:latin typeface="Roboto Mono"/>
                <a:ea typeface="Roboto Mono"/>
                <a:cs typeface="Roboto Mono"/>
                <a:sym typeface="Roboto Mono"/>
              </a:rPr>
              <a:t>init_try_results</a:t>
            </a:r>
            <a:r>
              <a:rPr lang="en-GB" sz="1200">
                <a:solidFill>
                  <a:srgbClr val="F8F8F2"/>
                </a:solidFill>
                <a:latin typeface="Roboto Mono"/>
                <a:ea typeface="Roboto Mono"/>
                <a:cs typeface="Roboto Mono"/>
                <a:sym typeface="Roboto Mono"/>
              </a:rPr>
              <a:t>(nbMaxTries),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"codeToBreak"</a:t>
            </a: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a:t>
            </a:r>
            <a:r>
              <a:rPr lang="en-GB" sz="1200">
                <a:solidFill>
                  <a:srgbClr val="A6E22E"/>
                </a:solidFill>
                <a:latin typeface="Roboto Mono"/>
                <a:ea typeface="Roboto Mono"/>
                <a:cs typeface="Roboto Mono"/>
                <a:sym typeface="Roboto Mono"/>
              </a:rPr>
              <a:t>init_code_to_break</a:t>
            </a:r>
            <a:r>
              <a:rPr lang="en-GB" sz="1200">
                <a:solidFill>
                  <a:srgbClr val="F8F8F2"/>
                </a:solidFill>
                <a:latin typeface="Roboto Mono"/>
                <a:ea typeface="Roboto Mono"/>
                <a:cs typeface="Roboto Mono"/>
                <a:sym typeface="Roboto Mono"/>
              </a:rPr>
              <a:t>(nbMaxTries),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"currentTryIndex"</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8F8F2"/>
                </a:solidFill>
                <a:latin typeface="Roboto Mono"/>
                <a:ea typeface="Roboto Mono"/>
                <a:cs typeface="Roboto Mono"/>
                <a:sym typeface="Roboto Mono"/>
              </a:rPr>
              <a: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"currentColorChoice"</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8F8F2"/>
                </a:solidFill>
                <a:latin typeface="Roboto Mono"/>
                <a:ea typeface="Roboto Mono"/>
                <a:cs typeface="Roboto Mono"/>
                <a:sym typeface="Roboto Mono"/>
              </a:rPr>
              <a: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"gameState"</a:t>
            </a:r>
            <a:r>
              <a:rPr lang="en-GB" sz="1200">
                <a:solidFill>
                  <a:srgbClr val="F8F8F2"/>
                </a:solidFill>
                <a:latin typeface="Roboto Mono"/>
                <a:ea typeface="Roboto Mono"/>
                <a:cs typeface="Roboto Mono"/>
                <a:sym typeface="Roboto Mono"/>
              </a:rPr>
              <a:t>: START,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"history"</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"historyIndex"</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endParaRPr sz="1200">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697" name="Shape 697"/>
          <p:cNvSpPr txBox="1"/>
          <p:nvPr/>
        </p:nvSpPr>
        <p:spPr>
          <a:xfrm>
            <a:off x="931700" y="1767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Mastermind: a stateful component</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Shape 703"/>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04" name="Shape 70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05" name="Shape 705"/>
          <p:cNvSpPr/>
          <p:nvPr/>
        </p:nvSpPr>
        <p:spPr>
          <a:xfrm>
            <a:off x="864450" y="1990800"/>
            <a:ext cx="10536600" cy="10131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init_breaker_tries</a:t>
            </a:r>
            <a:r>
              <a:rPr lang="en-GB">
                <a:solidFill>
                  <a:srgbClr val="F8F8F2"/>
                </a:solidFill>
                <a:latin typeface="Roboto Mono"/>
                <a:ea typeface="Roboto Mono"/>
                <a:cs typeface="Roboto Mono"/>
                <a:sym typeface="Roboto Mono"/>
              </a:rPr>
              <a:t>(</a:t>
            </a:r>
            <a:r>
              <a:rPr i="1" lang="en-GB">
                <a:solidFill>
                  <a:srgbClr val="FD971F"/>
                </a:solidFill>
                <a:latin typeface="Roboto Mono"/>
                <a:ea typeface="Roboto Mono"/>
                <a:cs typeface="Roboto Mono"/>
                <a:sym typeface="Roboto Mono"/>
              </a:rPr>
              <a:t>nbMaxTries</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return</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(nbMaxTries).</a:t>
            </a:r>
            <a:r>
              <a:rPr lang="en-GB">
                <a:solidFill>
                  <a:srgbClr val="A6E22E"/>
                </a:solidFill>
                <a:latin typeface="Roboto Mono"/>
                <a:ea typeface="Roboto Mono"/>
                <a:cs typeface="Roboto Mono"/>
                <a:sym typeface="Roboto Mono"/>
              </a:rPr>
              <a:t>fill</a:t>
            </a:r>
            <a:r>
              <a:rPr lang="en-GB">
                <a:solidFill>
                  <a:srgbClr val="F8F8F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null</a:t>
            </a:r>
            <a:r>
              <a:rPr lang="en-GB">
                <a:solidFill>
                  <a:srgbClr val="F8F8F2"/>
                </a:solidFill>
                <a:latin typeface="Roboto Mono"/>
                <a:ea typeface="Roboto Mono"/>
                <a:cs typeface="Roboto Mono"/>
                <a:sym typeface="Roboto Mono"/>
              </a:rPr>
              <a:t>).</a:t>
            </a:r>
            <a:r>
              <a:rPr lang="en-GB">
                <a:solidFill>
                  <a:srgbClr val="A6E22E"/>
                </a:solidFill>
                <a:latin typeface="Roboto Mono"/>
                <a:ea typeface="Roboto Mono"/>
                <a:cs typeface="Roboto Mono"/>
                <a:sym typeface="Roboto Mono"/>
              </a:rPr>
              <a:t>map</a:t>
            </a:r>
            <a:r>
              <a:rPr lang="en-GB">
                <a:solidFill>
                  <a:srgbClr val="F8F8F2"/>
                </a:solidFill>
                <a:latin typeface="Roboto Mono"/>
                <a:ea typeface="Roboto Mono"/>
                <a:cs typeface="Roboto Mono"/>
                <a:sym typeface="Roboto Mono"/>
              </a:rPr>
              <a:t>(</a:t>
            </a:r>
            <a:r>
              <a:rPr i="1" lang="en-GB">
                <a:solidFill>
                  <a:srgbClr val="FD971F"/>
                </a:solidFill>
                <a:latin typeface="Roboto Mono"/>
                <a:ea typeface="Roboto Mono"/>
                <a:cs typeface="Roboto Mono"/>
                <a:sym typeface="Roboto Mono"/>
              </a:rPr>
              <a:t>_unused</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706" name="Shape 706"/>
          <p:cNvSpPr txBox="1"/>
          <p:nvPr/>
        </p:nvSpPr>
        <p:spPr>
          <a:xfrm>
            <a:off x="931700" y="14625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State management in JS + React</a:t>
            </a:r>
            <a:endParaRPr sz="1800"/>
          </a:p>
        </p:txBody>
      </p:sp>
      <p:grpSp>
        <p:nvGrpSpPr>
          <p:cNvPr id="707" name="Shape 707"/>
          <p:cNvGrpSpPr/>
          <p:nvPr/>
        </p:nvGrpSpPr>
        <p:grpSpPr>
          <a:xfrm>
            <a:off x="931700" y="3253500"/>
            <a:ext cx="10545550" cy="1503000"/>
            <a:chOff x="931700" y="3253500"/>
            <a:chExt cx="10545550" cy="1503000"/>
          </a:xfrm>
        </p:grpSpPr>
        <p:sp>
          <p:nvSpPr>
            <p:cNvPr id="708" name="Shape 708"/>
            <p:cNvSpPr/>
            <p:nvPr/>
          </p:nvSpPr>
          <p:spPr>
            <a:xfrm>
              <a:off x="940650" y="3743400"/>
              <a:ext cx="10536600" cy="10131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init_breaker_tries</a:t>
              </a:r>
              <a:r>
                <a:rPr lang="en-GB">
                  <a:solidFill>
                    <a:srgbClr val="F8F8F2"/>
                  </a:solidFill>
                  <a:latin typeface="Roboto Mono"/>
                  <a:ea typeface="Roboto Mono"/>
                  <a:cs typeface="Roboto Mono"/>
                  <a:sym typeface="Roboto Mono"/>
                </a:rPr>
                <a:t>(</a:t>
              </a:r>
              <a:r>
                <a:rPr i="1" lang="en-GB">
                  <a:solidFill>
                    <a:srgbClr val="FD971F"/>
                  </a:solidFill>
                  <a:latin typeface="Roboto Mono"/>
                  <a:ea typeface="Roboto Mono"/>
                  <a:cs typeface="Roboto Mono"/>
                  <a:sym typeface="Roboto Mono"/>
                </a:rPr>
                <a:t>nbMaxTries</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return</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(nbMaxTries).</a:t>
              </a:r>
              <a:r>
                <a:rPr lang="en-GB">
                  <a:solidFill>
                    <a:srgbClr val="A6E22E"/>
                  </a:solidFill>
                  <a:latin typeface="Roboto Mono"/>
                  <a:ea typeface="Roboto Mono"/>
                  <a:cs typeface="Roboto Mono"/>
                  <a:sym typeface="Roboto Mono"/>
                </a:rPr>
                <a:t>fill</a:t>
              </a:r>
              <a:r>
                <a:rPr lang="en-GB">
                  <a:solidFill>
                    <a:srgbClr val="F8F8F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709" name="Shape 709"/>
            <p:cNvSpPr txBox="1"/>
            <p:nvPr/>
          </p:nvSpPr>
          <p:spPr>
            <a:xfrm>
              <a:off x="931700" y="325350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Why not this?</a:t>
              </a:r>
              <a:endParaRPr sz="1800"/>
            </a:p>
          </p:txBody>
        </p:sp>
      </p:grpSp>
      <p:sp>
        <p:nvSpPr>
          <p:cNvPr id="710" name="Shape 710"/>
          <p:cNvSpPr/>
          <p:nvPr/>
        </p:nvSpPr>
        <p:spPr>
          <a:xfrm>
            <a:off x="940650" y="5038800"/>
            <a:ext cx="10536600" cy="12807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FFFFFF"/>
                </a:solidFill>
                <a:latin typeface="Roboto Mono"/>
                <a:ea typeface="Roboto Mono"/>
                <a:cs typeface="Roboto Mono"/>
                <a:sym typeface="Roboto Mono"/>
              </a:rPr>
              <a:t>&gt;</a:t>
            </a:r>
            <a:r>
              <a:rPr i="1" lang="en-GB">
                <a:solidFill>
                  <a:srgbClr val="66D9EF"/>
                </a:solidFill>
                <a:latin typeface="Roboto Mono"/>
                <a:ea typeface="Roboto Mono"/>
                <a:cs typeface="Roboto Mono"/>
                <a:sym typeface="Roboto Mono"/>
              </a:rPr>
              <a:t> let</a:t>
            </a:r>
            <a:r>
              <a:rPr lang="en-GB">
                <a:solidFill>
                  <a:srgbClr val="F8F8F2"/>
                </a:solidFill>
                <a:latin typeface="Roboto Mono"/>
                <a:ea typeface="Roboto Mono"/>
                <a:cs typeface="Roboto Mono"/>
                <a:sym typeface="Roboto Mono"/>
              </a:rPr>
              <a:t> a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2</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fill</a:t>
            </a:r>
            <a:r>
              <a:rPr lang="en-GB">
                <a:solidFill>
                  <a:srgbClr val="F8F8F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&gt; a[</a:t>
            </a:r>
            <a:r>
              <a:rPr lang="en-GB">
                <a:solidFill>
                  <a:srgbClr val="AE81FF"/>
                </a:solidFill>
                <a:latin typeface="Roboto Mono"/>
                <a:ea typeface="Roboto Mono"/>
                <a:cs typeface="Roboto Mono"/>
                <a:sym typeface="Roboto Mono"/>
              </a:rPr>
              <a:t>0</a:t>
            </a:r>
            <a:r>
              <a:rPr lang="en-GB">
                <a:solidFill>
                  <a:srgbClr val="F8F8F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0</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"blue"</a:t>
            </a:r>
            <a:endParaRPr>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"blue"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"blue"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nvSpPr>
        <p:spPr>
          <a:xfrm>
            <a:off x="713157" y="1350176"/>
            <a:ext cx="4939200" cy="258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757070"/>
              </a:buClr>
              <a:buSzPts val="1200"/>
              <a:buFont typeface="Arial"/>
              <a:buNone/>
            </a:pPr>
            <a:r>
              <a:rPr lang="en-GB" sz="1200">
                <a:solidFill>
                  <a:srgbClr val="757070"/>
                </a:solidFill>
                <a:latin typeface="Montserrat"/>
                <a:ea typeface="Montserrat"/>
                <a:cs typeface="Montserrat"/>
                <a:sym typeface="Montserrat"/>
              </a:rPr>
              <a:t>About choosing a frontend framework</a:t>
            </a:r>
            <a:endParaRPr sz="1200">
              <a:solidFill>
                <a:srgbClr val="757070"/>
              </a:solidFill>
              <a:latin typeface="Montserrat"/>
              <a:ea typeface="Montserrat"/>
              <a:cs typeface="Montserrat"/>
              <a:sym typeface="Montserrat"/>
            </a:endParaRPr>
          </a:p>
        </p:txBody>
      </p:sp>
      <p:sp>
        <p:nvSpPr>
          <p:cNvPr id="357" name="Shape 357"/>
          <p:cNvSpPr txBox="1"/>
          <p:nvPr/>
        </p:nvSpPr>
        <p:spPr>
          <a:xfrm>
            <a:off x="698869" y="593701"/>
            <a:ext cx="39864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Introduction</a:t>
            </a:r>
            <a:endParaRPr/>
          </a:p>
        </p:txBody>
      </p:sp>
      <p:cxnSp>
        <p:nvCxnSpPr>
          <p:cNvPr id="358" name="Shape 35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359" name="Shape 359"/>
          <p:cNvSpPr txBox="1"/>
          <p:nvPr/>
        </p:nvSpPr>
        <p:spPr>
          <a:xfrm>
            <a:off x="4682250" y="2494800"/>
            <a:ext cx="3606600" cy="27828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Clr>
                <a:srgbClr val="EA3469"/>
              </a:buClr>
              <a:buSzPts val="2400"/>
              <a:buChar char="●"/>
            </a:pPr>
            <a:r>
              <a:rPr lang="en-GB" sz="2400"/>
              <a:t>Structure</a:t>
            </a:r>
            <a:endParaRPr sz="2400"/>
          </a:p>
          <a:p>
            <a:pPr indent="-381000" lvl="0" marL="457200" rtl="0">
              <a:lnSpc>
                <a:spcPct val="200000"/>
              </a:lnSpc>
              <a:spcBef>
                <a:spcPts val="0"/>
              </a:spcBef>
              <a:spcAft>
                <a:spcPts val="0"/>
              </a:spcAft>
              <a:buClr>
                <a:srgbClr val="EA3469"/>
              </a:buClr>
              <a:buSzPts val="2400"/>
              <a:buChar char="●"/>
            </a:pPr>
            <a:r>
              <a:rPr lang="en-GB" sz="2400"/>
              <a:t>Code safety</a:t>
            </a:r>
            <a:endParaRPr sz="2400"/>
          </a:p>
          <a:p>
            <a:pPr indent="-381000" lvl="0" marL="457200" rtl="0">
              <a:lnSpc>
                <a:spcPct val="200000"/>
              </a:lnSpc>
              <a:spcBef>
                <a:spcPts val="0"/>
              </a:spcBef>
              <a:spcAft>
                <a:spcPts val="0"/>
              </a:spcAft>
              <a:buClr>
                <a:srgbClr val="EA3469"/>
              </a:buClr>
              <a:buSzPts val="2400"/>
              <a:buChar char="●"/>
            </a:pPr>
            <a:r>
              <a:rPr lang="en-GB" sz="2400"/>
              <a:t>Maintainability</a:t>
            </a:r>
            <a:endParaRPr sz="2400"/>
          </a:p>
          <a:p>
            <a:pPr indent="-381000" lvl="0" marL="457200" rtl="0">
              <a:lnSpc>
                <a:spcPct val="200000"/>
              </a:lnSpc>
              <a:spcBef>
                <a:spcPts val="0"/>
              </a:spcBef>
              <a:spcAft>
                <a:spcPts val="0"/>
              </a:spcAft>
              <a:buClr>
                <a:srgbClr val="EA3469"/>
              </a:buClr>
              <a:buSzPts val="2400"/>
              <a:buChar char="●"/>
            </a:pPr>
            <a:r>
              <a:rPr lang="en-GB" sz="2400"/>
              <a:t>Scalability</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17" name="Shape 71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18" name="Shape 718"/>
          <p:cNvSpPr/>
          <p:nvPr/>
        </p:nvSpPr>
        <p:spPr>
          <a:xfrm>
            <a:off x="864450" y="1838400"/>
            <a:ext cx="10536600" cy="12150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breakerTries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.state.breakerTries</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currentTryIndex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.state.currentTryIndex</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currentColorChoice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.state.currentColorChoice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gameState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.state.gameState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719" name="Shape 719"/>
          <p:cNvSpPr txBox="1"/>
          <p:nvPr/>
        </p:nvSpPr>
        <p:spPr>
          <a:xfrm>
            <a:off x="931700" y="1386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State management in JS + React</a:t>
            </a:r>
            <a:endParaRPr sz="1800"/>
          </a:p>
        </p:txBody>
      </p:sp>
      <p:sp>
        <p:nvSpPr>
          <p:cNvPr id="720" name="Shape 720"/>
          <p:cNvSpPr/>
          <p:nvPr/>
        </p:nvSpPr>
        <p:spPr>
          <a:xfrm>
            <a:off x="864450" y="3053400"/>
            <a:ext cx="10536600" cy="35244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breakerTries[</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.state.currentTryIndex][</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.state.currentColorChoice]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color</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currentColorChoice</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if</a:t>
            </a:r>
            <a:r>
              <a:rPr lang="en-GB">
                <a:solidFill>
                  <a:srgbClr val="F8F8F2"/>
                </a:solidFill>
                <a:latin typeface="Roboto Mono"/>
                <a:ea typeface="Roboto Mono"/>
                <a:cs typeface="Roboto Mono"/>
                <a:sym typeface="Roboto Mono"/>
              </a:rPr>
              <a:t> (currentColorChoice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4</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if</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check_try</a:t>
            </a:r>
            <a:r>
              <a:rPr lang="en-GB">
                <a:solidFill>
                  <a:srgbClr val="F8F8F2"/>
                </a:solidFill>
                <a:latin typeface="Roboto Mono"/>
                <a:ea typeface="Roboto Mono"/>
                <a:cs typeface="Roboto Mono"/>
                <a:sym typeface="Roboto Mono"/>
              </a:rPr>
              <a:t>(currentTryIndex))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return</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true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currentColorChoice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0</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currentTryIndex</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if</a:t>
            </a:r>
            <a:r>
              <a:rPr lang="en-GB">
                <a:solidFill>
                  <a:srgbClr val="F8F8F2"/>
                </a:solidFill>
                <a:latin typeface="Roboto Mono"/>
                <a:ea typeface="Roboto Mono"/>
                <a:cs typeface="Roboto Mono"/>
                <a:sym typeface="Roboto Mono"/>
              </a:rPr>
              <a:t> (currentTryIndex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.state.nbMaxTries))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gameState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LOST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Shape 726"/>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27" name="Shape 72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28" name="Shape 728"/>
          <p:cNvSpPr/>
          <p:nvPr/>
        </p:nvSpPr>
        <p:spPr>
          <a:xfrm>
            <a:off x="864450" y="1838400"/>
            <a:ext cx="10536600" cy="46086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setState</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"breakerTries"</a:t>
            </a:r>
            <a:r>
              <a:rPr lang="en-GB">
                <a:solidFill>
                  <a:srgbClr val="F8F8F2"/>
                </a:solidFill>
                <a:latin typeface="Roboto Mono"/>
                <a:ea typeface="Roboto Mono"/>
                <a:cs typeface="Roboto Mono"/>
                <a:sym typeface="Roboto Mono"/>
              </a:rPr>
              <a:t>: breakerTries,</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"currentColorChoice"</a:t>
            </a:r>
            <a:r>
              <a:rPr lang="en-GB">
                <a:solidFill>
                  <a:srgbClr val="F8F8F2"/>
                </a:solidFill>
                <a:latin typeface="Roboto Mono"/>
                <a:ea typeface="Roboto Mono"/>
                <a:cs typeface="Roboto Mono"/>
                <a:sym typeface="Roboto Mono"/>
              </a:rPr>
              <a:t>: currentColorChoice,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"currentTryIndex"</a:t>
            </a:r>
            <a:r>
              <a:rPr lang="en-GB">
                <a:solidFill>
                  <a:srgbClr val="F8F8F2"/>
                </a:solidFill>
                <a:latin typeface="Roboto Mono"/>
                <a:ea typeface="Roboto Mono"/>
                <a:cs typeface="Roboto Mono"/>
                <a:sym typeface="Roboto Mono"/>
              </a:rPr>
              <a:t>: currentTryIndex,</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"gameState"</a:t>
            </a:r>
            <a:r>
              <a:rPr lang="en-GB">
                <a:solidFill>
                  <a:srgbClr val="F8F8F2"/>
                </a:solidFill>
                <a:latin typeface="Roboto Mono"/>
                <a:ea typeface="Roboto Mono"/>
                <a:cs typeface="Roboto Mono"/>
                <a:sym typeface="Roboto Mono"/>
              </a:rPr>
              <a:t>: gameStat</a:t>
            </a:r>
            <a:r>
              <a:rPr lang="en-GB">
                <a:solidFill>
                  <a:srgbClr val="F8F8F2"/>
                </a:solidFill>
                <a:latin typeface="Roboto Mono"/>
                <a:ea typeface="Roboto Mono"/>
                <a:cs typeface="Roboto Mono"/>
                <a:sym typeface="Roboto Mono"/>
              </a:rPr>
              <a:t>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save_history</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729" name="Shape 729"/>
          <p:cNvSpPr txBox="1"/>
          <p:nvPr/>
        </p:nvSpPr>
        <p:spPr>
          <a:xfrm>
            <a:off x="931700" y="1386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State management in JS + React</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36" name="Shape 73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37" name="Shape 737"/>
          <p:cNvSpPr txBox="1"/>
          <p:nvPr/>
        </p:nvSpPr>
        <p:spPr>
          <a:xfrm>
            <a:off x="2047950" y="1872425"/>
            <a:ext cx="8473800" cy="3747000"/>
          </a:xfrm>
          <a:prstGeom prst="rect">
            <a:avLst/>
          </a:prstGeom>
          <a:noFill/>
          <a:ln>
            <a:noFill/>
          </a:ln>
        </p:spPr>
        <p:txBody>
          <a:bodyPr anchorCtr="0" anchor="t" bIns="91425" lIns="91425" spcFirstLastPara="1" rIns="91425" wrap="square" tIns="91425">
            <a:noAutofit/>
          </a:bodyPr>
          <a:lstStyle/>
          <a:p>
            <a:pPr indent="0" lvl="0" marL="0">
              <a:lnSpc>
                <a:spcPct val="200000"/>
              </a:lnSpc>
              <a:spcBef>
                <a:spcPts val="0"/>
              </a:spcBef>
              <a:spcAft>
                <a:spcPts val="0"/>
              </a:spcAft>
              <a:buNone/>
            </a:pPr>
            <a:r>
              <a:rPr lang="en-GB" sz="2400">
                <a:solidFill>
                  <a:srgbClr val="FF9900"/>
                </a:solidFill>
                <a:latin typeface="Roboto Mono"/>
                <a:ea typeface="Roboto Mono"/>
                <a:cs typeface="Roboto Mono"/>
                <a:sym typeface="Roboto Mono"/>
              </a:rPr>
              <a:t>setState</a:t>
            </a:r>
            <a:r>
              <a:rPr lang="en-GB" sz="2400"/>
              <a:t> :</a:t>
            </a:r>
            <a:endParaRPr sz="2400"/>
          </a:p>
          <a:p>
            <a:pPr indent="-381000" lvl="0" marL="457200" rtl="0">
              <a:lnSpc>
                <a:spcPct val="200000"/>
              </a:lnSpc>
              <a:spcBef>
                <a:spcPts val="0"/>
              </a:spcBef>
              <a:spcAft>
                <a:spcPts val="0"/>
              </a:spcAft>
              <a:buClr>
                <a:srgbClr val="E7255D"/>
              </a:buClr>
              <a:buSzPts val="2400"/>
              <a:buChar char="●"/>
            </a:pPr>
            <a:r>
              <a:rPr lang="en-GB" sz="2400"/>
              <a:t>ensures that you don’t edit your state directly… but still you can edit your </a:t>
            </a:r>
            <a:r>
              <a:rPr lang="en-GB" sz="2400">
                <a:solidFill>
                  <a:srgbClr val="FF9900"/>
                </a:solidFill>
                <a:latin typeface="Roboto Mono"/>
                <a:ea typeface="Roboto Mono"/>
                <a:cs typeface="Roboto Mono"/>
                <a:sym typeface="Roboto Mono"/>
              </a:rPr>
              <a:t>this.state</a:t>
            </a:r>
            <a:endParaRPr sz="2400">
              <a:solidFill>
                <a:srgbClr val="FF9900"/>
              </a:solidFill>
              <a:latin typeface="Roboto Mono"/>
              <a:ea typeface="Roboto Mono"/>
              <a:cs typeface="Roboto Mono"/>
              <a:sym typeface="Roboto Mono"/>
            </a:endParaRPr>
          </a:p>
          <a:p>
            <a:pPr indent="-381000" lvl="0" marL="457200" rtl="0">
              <a:lnSpc>
                <a:spcPct val="200000"/>
              </a:lnSpc>
              <a:spcBef>
                <a:spcPts val="0"/>
              </a:spcBef>
              <a:spcAft>
                <a:spcPts val="0"/>
              </a:spcAft>
              <a:buClr>
                <a:srgbClr val="E7255D"/>
              </a:buClr>
              <a:buSzPts val="2400"/>
              <a:buFont typeface="Roboto Mono"/>
              <a:buChar char="●"/>
            </a:pPr>
            <a:r>
              <a:rPr lang="en-GB" sz="2400"/>
              <a:t>when it’s invoked, React merges data, and calls render() </a:t>
            </a:r>
            <a:endParaRPr sz="2400"/>
          </a:p>
          <a:p>
            <a:pPr indent="-381000" lvl="0" marL="457200" rtl="0">
              <a:lnSpc>
                <a:spcPct val="200000"/>
              </a:lnSpc>
              <a:spcBef>
                <a:spcPts val="0"/>
              </a:spcBef>
              <a:spcAft>
                <a:spcPts val="0"/>
              </a:spcAft>
              <a:buClr>
                <a:srgbClr val="E7255D"/>
              </a:buClr>
              <a:buSzPts val="2400"/>
              <a:buChar char="●"/>
            </a:pPr>
            <a:r>
              <a:rPr lang="en-GB" sz="2400"/>
              <a:t>Is asynchronous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Shape 743"/>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44" name="Shape 74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45" name="Shape 745"/>
          <p:cNvSpPr/>
          <p:nvPr/>
        </p:nvSpPr>
        <p:spPr>
          <a:xfrm>
            <a:off x="864450" y="1838400"/>
            <a:ext cx="10536600" cy="46086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setState</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"breakerTries"</a:t>
            </a:r>
            <a:r>
              <a:rPr lang="en-GB">
                <a:solidFill>
                  <a:srgbClr val="F8F8F2"/>
                </a:solidFill>
                <a:latin typeface="Roboto Mono"/>
                <a:ea typeface="Roboto Mono"/>
                <a:cs typeface="Roboto Mono"/>
                <a:sym typeface="Roboto Mono"/>
              </a:rPr>
              <a:t>: breakerTries,</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"currentColorChoice"</a:t>
            </a:r>
            <a:r>
              <a:rPr lang="en-GB">
                <a:solidFill>
                  <a:srgbClr val="F8F8F2"/>
                </a:solidFill>
                <a:latin typeface="Roboto Mono"/>
                <a:ea typeface="Roboto Mono"/>
                <a:cs typeface="Roboto Mono"/>
                <a:sym typeface="Roboto Mono"/>
              </a:rPr>
              <a:t>: currentColorChoice,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"currentTryIndex"</a:t>
            </a:r>
            <a:r>
              <a:rPr lang="en-GB">
                <a:solidFill>
                  <a:srgbClr val="F8F8F2"/>
                </a:solidFill>
                <a:latin typeface="Roboto Mono"/>
                <a:ea typeface="Roboto Mono"/>
                <a:cs typeface="Roboto Mono"/>
                <a:sym typeface="Roboto Mono"/>
              </a:rPr>
              <a:t>: currentTryIndex,</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"gameState"</a:t>
            </a:r>
            <a:r>
              <a:rPr lang="en-GB">
                <a:solidFill>
                  <a:srgbClr val="F8F8F2"/>
                </a:solidFill>
                <a:latin typeface="Roboto Mono"/>
                <a:ea typeface="Roboto Mono"/>
                <a:cs typeface="Roboto Mono"/>
                <a:sym typeface="Roboto Mono"/>
              </a:rPr>
              <a:t>: gameState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66D9EF"/>
                </a:solidFill>
                <a:latin typeface="Roboto Mono"/>
                <a:ea typeface="Roboto Mono"/>
                <a:cs typeface="Roboto Mono"/>
                <a:sym typeface="Roboto Mono"/>
              </a:rPr>
              <a:t>save_history</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746" name="Shape 746"/>
          <p:cNvSpPr txBox="1"/>
          <p:nvPr/>
        </p:nvSpPr>
        <p:spPr>
          <a:xfrm>
            <a:off x="931700" y="1386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State management in JS + React</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Shape 752"/>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53" name="Shape 75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54" name="Shape 754"/>
          <p:cNvSpPr/>
          <p:nvPr/>
        </p:nvSpPr>
        <p:spPr>
          <a:xfrm>
            <a:off x="864450" y="1838400"/>
            <a:ext cx="10536600" cy="46086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rPr>
              <a:t>save_history</a:t>
            </a:r>
            <a:r>
              <a:rPr lang="en-GB">
                <a:solidFill>
                  <a:srgbClr val="F8F8F2"/>
                </a:solidFill>
              </a:rPr>
              <a:t>() {</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r>
              <a:rPr i="1" lang="en-GB">
                <a:solidFill>
                  <a:srgbClr val="66D9EF"/>
                </a:solidFill>
              </a:rPr>
              <a:t>let</a:t>
            </a:r>
            <a:r>
              <a:rPr lang="en-GB">
                <a:solidFill>
                  <a:srgbClr val="F8F8F2"/>
                </a:solidFill>
              </a:rPr>
              <a:t> state </a:t>
            </a:r>
            <a:r>
              <a:rPr lang="en-GB">
                <a:solidFill>
                  <a:srgbClr val="F92672"/>
                </a:solidFill>
              </a:rPr>
              <a:t>=</a:t>
            </a:r>
            <a:r>
              <a:rPr lang="en-GB">
                <a:solidFill>
                  <a:srgbClr val="F8F8F2"/>
                </a:solidFill>
              </a:rPr>
              <a:t> </a:t>
            </a:r>
            <a:r>
              <a:rPr lang="en-GB">
                <a:solidFill>
                  <a:srgbClr val="66D9EF"/>
                </a:solidFill>
              </a:rPr>
              <a:t>JSON</a:t>
            </a:r>
            <a:r>
              <a:rPr lang="en-GB">
                <a:solidFill>
                  <a:srgbClr val="F8F8F2"/>
                </a:solidFill>
              </a:rPr>
              <a:t>.</a:t>
            </a:r>
            <a:r>
              <a:rPr lang="en-GB">
                <a:solidFill>
                  <a:srgbClr val="66D9EF"/>
                </a:solidFill>
              </a:rPr>
              <a:t>parse</a:t>
            </a:r>
            <a:r>
              <a:rPr lang="en-GB">
                <a:solidFill>
                  <a:srgbClr val="F8F8F2"/>
                </a:solidFill>
              </a:rPr>
              <a:t>(</a:t>
            </a:r>
            <a:r>
              <a:rPr lang="en-GB">
                <a:solidFill>
                  <a:srgbClr val="66D9EF"/>
                </a:solidFill>
              </a:rPr>
              <a:t>JSON</a:t>
            </a:r>
            <a:r>
              <a:rPr lang="en-GB">
                <a:solidFill>
                  <a:srgbClr val="F8F8F2"/>
                </a:solidFill>
              </a:rPr>
              <a:t>.</a:t>
            </a:r>
            <a:r>
              <a:rPr lang="en-GB">
                <a:solidFill>
                  <a:srgbClr val="66D9EF"/>
                </a:solidFill>
              </a:rPr>
              <a:t>stringify</a:t>
            </a:r>
            <a:r>
              <a:rPr lang="en-GB">
                <a:solidFill>
                  <a:srgbClr val="F8F8F2"/>
                </a:solidFill>
              </a:rPr>
              <a:t>(</a:t>
            </a:r>
            <a:r>
              <a:rPr i="1" lang="en-GB">
                <a:solidFill>
                  <a:srgbClr val="FD971F"/>
                </a:solidFill>
              </a:rPr>
              <a:t>this</a:t>
            </a:r>
            <a:r>
              <a:rPr lang="en-GB">
                <a:solidFill>
                  <a:srgbClr val="F8F8F2"/>
                </a:solidFill>
              </a:rPr>
              <a:t>.state))</a:t>
            </a:r>
            <a:endParaRPr>
              <a:solidFill>
                <a:srgbClr val="F8F8F2"/>
              </a:solidFill>
            </a:endParaRPr>
          </a:p>
          <a:p>
            <a:pPr indent="0" lvl="0" marL="0" rtl="0">
              <a:lnSpc>
                <a:spcPct val="133333"/>
              </a:lnSpc>
              <a:spcBef>
                <a:spcPts val="0"/>
              </a:spcBef>
              <a:spcAft>
                <a:spcPts val="0"/>
              </a:spcAft>
              <a:buNone/>
            </a:pPr>
            <a:r>
              <a:rPr lang="en-GB">
                <a:solidFill>
                  <a:srgbClr val="F8F8F2"/>
                </a:solidFill>
              </a:rPr>
              <a:t>       state.history.</a:t>
            </a:r>
            <a:r>
              <a:rPr lang="en-GB">
                <a:solidFill>
                  <a:srgbClr val="66D9EF"/>
                </a:solidFill>
              </a:rPr>
              <a:t>push</a:t>
            </a:r>
            <a:r>
              <a:rPr lang="en-GB">
                <a:solidFill>
                  <a:srgbClr val="F8F8F2"/>
                </a:solidFill>
              </a:rPr>
              <a:t>({</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r>
              <a:rPr lang="en-GB">
                <a:solidFill>
                  <a:srgbClr val="E6DB74"/>
                </a:solidFill>
              </a:rPr>
              <a:t>"breakerTries"</a:t>
            </a:r>
            <a:r>
              <a:rPr lang="en-GB">
                <a:solidFill>
                  <a:srgbClr val="F8F8F2"/>
                </a:solidFill>
              </a:rPr>
              <a:t>: state.breakerTries,</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r>
              <a:rPr lang="en-GB">
                <a:solidFill>
                  <a:srgbClr val="E6DB74"/>
                </a:solidFill>
              </a:rPr>
              <a:t>"tryResults"</a:t>
            </a:r>
            <a:r>
              <a:rPr lang="en-GB">
                <a:solidFill>
                  <a:srgbClr val="F8F8F2"/>
                </a:solidFill>
              </a:rPr>
              <a:t>: state.tryResults,</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r>
              <a:rPr lang="en-GB">
                <a:solidFill>
                  <a:srgbClr val="E6DB74"/>
                </a:solidFill>
              </a:rPr>
              <a:t>"gameState"</a:t>
            </a:r>
            <a:r>
              <a:rPr lang="en-GB">
                <a:solidFill>
                  <a:srgbClr val="F8F8F2"/>
                </a:solidFill>
              </a:rPr>
              <a:t>: state.gameState</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r>
              <a:rPr i="1" lang="en-GB">
                <a:solidFill>
                  <a:srgbClr val="FD971F"/>
                </a:solidFill>
              </a:rPr>
              <a:t>this</a:t>
            </a:r>
            <a:r>
              <a:rPr lang="en-GB">
                <a:solidFill>
                  <a:srgbClr val="F8F8F2"/>
                </a:solidFill>
              </a:rPr>
              <a:t>.</a:t>
            </a:r>
            <a:r>
              <a:rPr lang="en-GB">
                <a:solidFill>
                  <a:srgbClr val="66D9EF"/>
                </a:solidFill>
              </a:rPr>
              <a:t>setState</a:t>
            </a:r>
            <a:r>
              <a:rPr lang="en-GB">
                <a:solidFill>
                  <a:srgbClr val="F8F8F2"/>
                </a:solidFill>
              </a:rPr>
              <a:t>({</a:t>
            </a:r>
            <a:endParaRPr>
              <a:solidFill>
                <a:srgbClr val="F8F8F2"/>
              </a:solidFill>
            </a:endParaRPr>
          </a:p>
          <a:p>
            <a:pPr indent="0" lvl="0" marL="0" rtl="0">
              <a:lnSpc>
                <a:spcPct val="133333"/>
              </a:lnSpc>
              <a:spcBef>
                <a:spcPts val="0"/>
              </a:spcBef>
              <a:spcAft>
                <a:spcPts val="0"/>
              </a:spcAft>
              <a:buNone/>
            </a:pPr>
            <a:r>
              <a:rPr lang="en-GB">
                <a:solidFill>
                  <a:srgbClr val="F8F8F2"/>
                </a:solidFill>
              </a:rPr>
              <a:t>           history: state.history,</a:t>
            </a:r>
            <a:endParaRPr>
              <a:solidFill>
                <a:srgbClr val="F8F8F2"/>
              </a:solidFill>
            </a:endParaRPr>
          </a:p>
          <a:p>
            <a:pPr indent="0" lvl="0" marL="0" rtl="0">
              <a:lnSpc>
                <a:spcPct val="133333"/>
              </a:lnSpc>
              <a:spcBef>
                <a:spcPts val="0"/>
              </a:spcBef>
              <a:spcAft>
                <a:spcPts val="0"/>
              </a:spcAft>
              <a:buNone/>
            </a:pPr>
            <a:r>
              <a:rPr lang="en-GB">
                <a:solidFill>
                  <a:srgbClr val="F8F8F2"/>
                </a:solidFill>
              </a:rPr>
              <a:t>           historyIndex: state.historyIndex </a:t>
            </a:r>
            <a:r>
              <a:rPr lang="en-GB">
                <a:solidFill>
                  <a:srgbClr val="F92672"/>
                </a:solidFill>
              </a:rPr>
              <a:t>+</a:t>
            </a:r>
            <a:r>
              <a:rPr lang="en-GB">
                <a:solidFill>
                  <a:srgbClr val="F8F8F2"/>
                </a:solidFill>
              </a:rPr>
              <a:t> </a:t>
            </a:r>
            <a:r>
              <a:rPr lang="en-GB">
                <a:solidFill>
                  <a:srgbClr val="AE81FF"/>
                </a:solidFill>
              </a:rPr>
              <a:t>1</a:t>
            </a:r>
            <a:endParaRPr>
              <a:solidFill>
                <a:srgbClr val="AE81FF"/>
              </a:solidFill>
            </a:endParaRPr>
          </a:p>
          <a:p>
            <a:pPr indent="0" lvl="0" marL="0" rtl="0">
              <a:lnSpc>
                <a:spcPct val="133333"/>
              </a:lnSpc>
              <a:spcBef>
                <a:spcPts val="0"/>
              </a:spcBef>
              <a:spcAft>
                <a:spcPts val="0"/>
              </a:spcAft>
              <a:buNone/>
            </a:pPr>
            <a:r>
              <a:rPr lang="en-GB">
                <a:solidFill>
                  <a:srgbClr val="F8F8F2"/>
                </a:solidFill>
              </a:rPr>
              <a:t>       })</a:t>
            </a:r>
            <a:endParaRPr>
              <a:solidFill>
                <a:srgbClr val="F8F8F2"/>
              </a:solidFill>
            </a:endParaRPr>
          </a:p>
          <a:p>
            <a:pPr indent="0" lvl="0" marL="0" rtl="0">
              <a:lnSpc>
                <a:spcPct val="133333"/>
              </a:lnSpc>
              <a:spcBef>
                <a:spcPts val="0"/>
              </a:spcBef>
              <a:spcAft>
                <a:spcPts val="0"/>
              </a:spcAft>
              <a:buNone/>
            </a:pPr>
            <a:r>
              <a:rPr lang="en-GB">
                <a:solidFill>
                  <a:srgbClr val="F8F8F2"/>
                </a:solidFill>
              </a:rPr>
              <a:t>   }</a:t>
            </a:r>
            <a:endParaRPr>
              <a:solidFill>
                <a:srgbClr val="F8F8F2"/>
              </a:solidFill>
            </a:endParaRPr>
          </a:p>
          <a:p>
            <a:pPr indent="0" lvl="0" marL="0" rtl="0">
              <a:lnSpc>
                <a:spcPct val="133333"/>
              </a:lnSpc>
              <a:spcBef>
                <a:spcPts val="0"/>
              </a:spcBef>
              <a:spcAft>
                <a:spcPts val="0"/>
              </a:spcAft>
              <a:buNone/>
            </a:pPr>
            <a:r>
              <a:t/>
            </a:r>
            <a:endParaRPr i="1">
              <a:solidFill>
                <a:srgbClr val="FD971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755" name="Shape 755"/>
          <p:cNvSpPr txBox="1"/>
          <p:nvPr/>
        </p:nvSpPr>
        <p:spPr>
          <a:xfrm>
            <a:off x="931700" y="1386350"/>
            <a:ext cx="5532600" cy="48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State management in JS + React</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62" name="Shape 762"/>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63" name="Shape 763"/>
          <p:cNvSpPr txBox="1"/>
          <p:nvPr/>
        </p:nvSpPr>
        <p:spPr>
          <a:xfrm>
            <a:off x="1340475" y="1872425"/>
            <a:ext cx="9968400" cy="88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2400"/>
              <a:t>Data change without mutation!</a:t>
            </a:r>
            <a:endParaRPr b="1" sz="2400"/>
          </a:p>
          <a:p>
            <a:pPr indent="0" lvl="0" marL="0">
              <a:spcBef>
                <a:spcPts val="0"/>
              </a:spcBef>
              <a:spcAft>
                <a:spcPts val="0"/>
              </a:spcAft>
              <a:buNone/>
            </a:pPr>
            <a:r>
              <a:t/>
            </a:r>
            <a:endParaRPr sz="2400"/>
          </a:p>
          <a:p>
            <a:pPr indent="0" lvl="0" marL="0">
              <a:lnSpc>
                <a:spcPct val="200000"/>
              </a:lnSpc>
              <a:spcBef>
                <a:spcPts val="0"/>
              </a:spcBef>
              <a:spcAft>
                <a:spcPts val="0"/>
              </a:spcAft>
              <a:buNone/>
            </a:pPr>
            <a:r>
              <a:rPr lang="en-GB" sz="2400"/>
              <a:t>Benefits:</a:t>
            </a:r>
            <a:endParaRPr sz="2400"/>
          </a:p>
          <a:p>
            <a:pPr indent="-381000" lvl="0" marL="457200" rtl="0">
              <a:lnSpc>
                <a:spcPct val="200000"/>
              </a:lnSpc>
              <a:spcBef>
                <a:spcPts val="0"/>
              </a:spcBef>
              <a:spcAft>
                <a:spcPts val="0"/>
              </a:spcAft>
              <a:buClr>
                <a:srgbClr val="EA3469"/>
              </a:buClr>
              <a:buSzPts val="2400"/>
              <a:buChar char="●"/>
            </a:pPr>
            <a:r>
              <a:rPr lang="en-GB" sz="2400"/>
              <a:t>Tracking changes</a:t>
            </a:r>
            <a:endParaRPr sz="2400"/>
          </a:p>
          <a:p>
            <a:pPr indent="-381000" lvl="0" marL="457200" rtl="0">
              <a:lnSpc>
                <a:spcPct val="200000"/>
              </a:lnSpc>
              <a:spcBef>
                <a:spcPts val="0"/>
              </a:spcBef>
              <a:spcAft>
                <a:spcPts val="0"/>
              </a:spcAft>
              <a:buClr>
                <a:srgbClr val="EA3469"/>
              </a:buClr>
              <a:buSzPts val="2400"/>
              <a:buChar char="●"/>
            </a:pPr>
            <a:r>
              <a:rPr lang="en-GB" sz="2400"/>
              <a:t>Optimizing re-rendering</a:t>
            </a:r>
            <a:endParaRPr sz="2400"/>
          </a:p>
          <a:p>
            <a:pPr indent="-381000" lvl="0" marL="457200" rtl="0">
              <a:lnSpc>
                <a:spcPct val="200000"/>
              </a:lnSpc>
              <a:spcBef>
                <a:spcPts val="0"/>
              </a:spcBef>
              <a:spcAft>
                <a:spcPts val="0"/>
              </a:spcAft>
              <a:buClr>
                <a:srgbClr val="EA3469"/>
              </a:buClr>
              <a:buSzPts val="2400"/>
              <a:buChar char="●"/>
            </a:pPr>
            <a:r>
              <a:rPr lang="en-GB" sz="2400"/>
              <a:t>Easier Undo / Redo / Time travel implementation</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Shape 769"/>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770" name="Shape 77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771" name="Shape 771"/>
          <p:cNvSpPr/>
          <p:nvPr/>
        </p:nvSpPr>
        <p:spPr>
          <a:xfrm>
            <a:off x="3788200" y="3388000"/>
            <a:ext cx="1959300" cy="528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grpSp>
        <p:nvGrpSpPr>
          <p:cNvPr id="772" name="Shape 772"/>
          <p:cNvGrpSpPr/>
          <p:nvPr/>
        </p:nvGrpSpPr>
        <p:grpSpPr>
          <a:xfrm>
            <a:off x="2048400" y="3916300"/>
            <a:ext cx="2719450" cy="1180175"/>
            <a:chOff x="2048400" y="3916300"/>
            <a:chExt cx="2719450" cy="1180175"/>
          </a:xfrm>
        </p:grpSpPr>
        <p:sp>
          <p:nvSpPr>
            <p:cNvPr id="773" name="Shape 773"/>
            <p:cNvSpPr/>
            <p:nvPr/>
          </p:nvSpPr>
          <p:spPr>
            <a:xfrm>
              <a:off x="2048400" y="4568175"/>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774" name="Shape 774"/>
            <p:cNvCxnSpPr>
              <a:stCxn id="771" idx="2"/>
              <a:endCxn id="773" idx="0"/>
            </p:cNvCxnSpPr>
            <p:nvPr/>
          </p:nvCxnSpPr>
          <p:spPr>
            <a:xfrm flipH="1">
              <a:off x="3163150" y="3916300"/>
              <a:ext cx="1604700" cy="651900"/>
            </a:xfrm>
            <a:prstGeom prst="straightConnector1">
              <a:avLst/>
            </a:prstGeom>
            <a:noFill/>
            <a:ln cap="flat" cmpd="sng" w="19050">
              <a:solidFill>
                <a:schemeClr val="dk2"/>
              </a:solidFill>
              <a:prstDash val="solid"/>
              <a:round/>
              <a:headEnd len="med" w="med" type="none"/>
              <a:tailEnd len="med" w="med" type="triangle"/>
            </a:ln>
          </p:spPr>
        </p:cxnSp>
        <p:sp>
          <p:nvSpPr>
            <p:cNvPr id="775" name="Shape 775"/>
            <p:cNvSpPr txBox="1"/>
            <p:nvPr/>
          </p:nvSpPr>
          <p:spPr>
            <a:xfrm>
              <a:off x="3097475" y="4050775"/>
              <a:ext cx="7374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state.x</a:t>
              </a:r>
              <a:endParaRPr sz="1200"/>
            </a:p>
          </p:txBody>
        </p:sp>
      </p:grpSp>
      <p:grpSp>
        <p:nvGrpSpPr>
          <p:cNvPr id="776" name="Shape 776"/>
          <p:cNvGrpSpPr/>
          <p:nvPr/>
        </p:nvGrpSpPr>
        <p:grpSpPr>
          <a:xfrm>
            <a:off x="4767850" y="3916300"/>
            <a:ext cx="2284725" cy="1242400"/>
            <a:chOff x="4767850" y="3916300"/>
            <a:chExt cx="2284725" cy="1242400"/>
          </a:xfrm>
        </p:grpSpPr>
        <p:sp>
          <p:nvSpPr>
            <p:cNvPr id="777" name="Shape 777"/>
            <p:cNvSpPr/>
            <p:nvPr/>
          </p:nvSpPr>
          <p:spPr>
            <a:xfrm>
              <a:off x="4822975" y="46304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778" name="Shape 778"/>
            <p:cNvCxnSpPr>
              <a:stCxn id="771" idx="2"/>
              <a:endCxn id="777" idx="0"/>
            </p:cNvCxnSpPr>
            <p:nvPr/>
          </p:nvCxnSpPr>
          <p:spPr>
            <a:xfrm>
              <a:off x="4767850" y="3916300"/>
              <a:ext cx="1170000" cy="714000"/>
            </a:xfrm>
            <a:prstGeom prst="straightConnector1">
              <a:avLst/>
            </a:prstGeom>
            <a:noFill/>
            <a:ln cap="flat" cmpd="sng" w="19050">
              <a:solidFill>
                <a:schemeClr val="dk2"/>
              </a:solidFill>
              <a:prstDash val="solid"/>
              <a:round/>
              <a:headEnd len="med" w="med" type="none"/>
              <a:tailEnd len="med" w="med" type="triangle"/>
            </a:ln>
          </p:spPr>
        </p:cxnSp>
        <p:sp>
          <p:nvSpPr>
            <p:cNvPr id="779" name="Shape 779"/>
            <p:cNvSpPr txBox="1"/>
            <p:nvPr/>
          </p:nvSpPr>
          <p:spPr>
            <a:xfrm>
              <a:off x="5336407" y="4022600"/>
              <a:ext cx="97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state.y</a:t>
              </a:r>
              <a:endParaRPr sz="1200"/>
            </a:p>
          </p:txBody>
        </p:sp>
      </p:grpSp>
      <p:grpSp>
        <p:nvGrpSpPr>
          <p:cNvPr id="780" name="Shape 780"/>
          <p:cNvGrpSpPr/>
          <p:nvPr/>
        </p:nvGrpSpPr>
        <p:grpSpPr>
          <a:xfrm>
            <a:off x="5747500" y="5158700"/>
            <a:ext cx="2229600" cy="1242400"/>
            <a:chOff x="5747500" y="5158700"/>
            <a:chExt cx="2229600" cy="1242400"/>
          </a:xfrm>
        </p:grpSpPr>
        <p:sp>
          <p:nvSpPr>
            <p:cNvPr id="781" name="Shape 781"/>
            <p:cNvSpPr/>
            <p:nvPr/>
          </p:nvSpPr>
          <p:spPr>
            <a:xfrm>
              <a:off x="5747500" y="58728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782" name="Shape 782"/>
            <p:cNvCxnSpPr>
              <a:stCxn id="777" idx="2"/>
              <a:endCxn id="781" idx="0"/>
            </p:cNvCxnSpPr>
            <p:nvPr/>
          </p:nvCxnSpPr>
          <p:spPr>
            <a:xfrm>
              <a:off x="5937775" y="5158700"/>
              <a:ext cx="924600" cy="714000"/>
            </a:xfrm>
            <a:prstGeom prst="straightConnector1">
              <a:avLst/>
            </a:prstGeom>
            <a:noFill/>
            <a:ln cap="flat" cmpd="sng" w="19050">
              <a:solidFill>
                <a:schemeClr val="dk2"/>
              </a:solidFill>
              <a:prstDash val="solid"/>
              <a:round/>
              <a:headEnd len="med" w="med" type="none"/>
              <a:tailEnd len="med" w="med" type="triangle"/>
            </a:ln>
          </p:spPr>
        </p:cxnSp>
        <p:sp>
          <p:nvSpPr>
            <p:cNvPr id="783" name="Shape 783"/>
            <p:cNvSpPr txBox="1"/>
            <p:nvPr/>
          </p:nvSpPr>
          <p:spPr>
            <a:xfrm>
              <a:off x="6449917" y="5307750"/>
              <a:ext cx="10728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state.y.z</a:t>
              </a:r>
              <a:endParaRPr sz="1200"/>
            </a:p>
          </p:txBody>
        </p:sp>
      </p:grpSp>
      <p:grpSp>
        <p:nvGrpSpPr>
          <p:cNvPr id="784" name="Shape 784"/>
          <p:cNvGrpSpPr/>
          <p:nvPr/>
        </p:nvGrpSpPr>
        <p:grpSpPr>
          <a:xfrm>
            <a:off x="1637975" y="3576700"/>
            <a:ext cx="9111850" cy="2560250"/>
            <a:chOff x="1637975" y="3576700"/>
            <a:chExt cx="9111850" cy="2560250"/>
          </a:xfrm>
        </p:grpSpPr>
        <p:cxnSp>
          <p:nvCxnSpPr>
            <p:cNvPr id="785" name="Shape 785"/>
            <p:cNvCxnSpPr>
              <a:stCxn id="781" idx="3"/>
              <a:endCxn id="771" idx="3"/>
            </p:cNvCxnSpPr>
            <p:nvPr/>
          </p:nvCxnSpPr>
          <p:spPr>
            <a:xfrm rot="10800000">
              <a:off x="5747500" y="3652050"/>
              <a:ext cx="2229600" cy="2484900"/>
            </a:xfrm>
            <a:prstGeom prst="curvedConnector3">
              <a:avLst>
                <a:gd fmla="val -10680" name="adj1"/>
              </a:avLst>
            </a:prstGeom>
            <a:noFill/>
            <a:ln cap="flat" cmpd="sng" w="28575">
              <a:solidFill>
                <a:srgbClr val="EA9999"/>
              </a:solidFill>
              <a:prstDash val="solid"/>
              <a:round/>
              <a:headEnd len="med" w="med" type="none"/>
              <a:tailEnd len="med" w="med" type="stealth"/>
            </a:ln>
          </p:spPr>
        </p:cxnSp>
        <p:cxnSp>
          <p:nvCxnSpPr>
            <p:cNvPr id="786" name="Shape 786"/>
            <p:cNvCxnSpPr>
              <a:stCxn id="777" idx="3"/>
              <a:endCxn id="771" idx="3"/>
            </p:cNvCxnSpPr>
            <p:nvPr/>
          </p:nvCxnSpPr>
          <p:spPr>
            <a:xfrm rot="10800000">
              <a:off x="5747575" y="3652250"/>
              <a:ext cx="1305000" cy="1242300"/>
            </a:xfrm>
            <a:prstGeom prst="curvedConnector3">
              <a:avLst>
                <a:gd fmla="val -18247" name="adj1"/>
              </a:avLst>
            </a:prstGeom>
            <a:noFill/>
            <a:ln cap="flat" cmpd="sng" w="28575">
              <a:solidFill>
                <a:srgbClr val="EA9999"/>
              </a:solidFill>
              <a:prstDash val="solid"/>
              <a:round/>
              <a:headEnd len="med" w="med" type="none"/>
              <a:tailEnd len="med" w="med" type="stealth"/>
            </a:ln>
          </p:spPr>
        </p:cxnSp>
        <p:cxnSp>
          <p:nvCxnSpPr>
            <p:cNvPr id="787" name="Shape 787"/>
            <p:cNvCxnSpPr>
              <a:stCxn id="773" idx="1"/>
              <a:endCxn id="771" idx="1"/>
            </p:cNvCxnSpPr>
            <p:nvPr/>
          </p:nvCxnSpPr>
          <p:spPr>
            <a:xfrm flipH="1" rot="10800000">
              <a:off x="2048400" y="3652125"/>
              <a:ext cx="1739700" cy="1180200"/>
            </a:xfrm>
            <a:prstGeom prst="curvedConnector3">
              <a:avLst>
                <a:gd fmla="val -13688" name="adj1"/>
              </a:avLst>
            </a:prstGeom>
            <a:noFill/>
            <a:ln cap="flat" cmpd="sng" w="28575">
              <a:solidFill>
                <a:srgbClr val="EA9999"/>
              </a:solidFill>
              <a:prstDash val="solid"/>
              <a:round/>
              <a:headEnd len="med" w="med" type="none"/>
              <a:tailEnd len="med" w="med" type="stealth"/>
            </a:ln>
          </p:spPr>
        </p:cxnSp>
        <p:sp>
          <p:nvSpPr>
            <p:cNvPr id="788" name="Shape 788"/>
            <p:cNvSpPr txBox="1"/>
            <p:nvPr/>
          </p:nvSpPr>
          <p:spPr>
            <a:xfrm>
              <a:off x="8312325" y="4662525"/>
              <a:ext cx="24375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Event (i.e please update state)</a:t>
              </a:r>
              <a:endParaRPr sz="1200"/>
            </a:p>
          </p:txBody>
        </p:sp>
        <p:sp>
          <p:nvSpPr>
            <p:cNvPr id="789" name="Shape 789"/>
            <p:cNvSpPr txBox="1"/>
            <p:nvPr/>
          </p:nvSpPr>
          <p:spPr>
            <a:xfrm>
              <a:off x="7203550" y="4568175"/>
              <a:ext cx="6066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Event</a:t>
              </a:r>
              <a:endParaRPr sz="1200"/>
            </a:p>
          </p:txBody>
        </p:sp>
        <p:sp>
          <p:nvSpPr>
            <p:cNvPr id="790" name="Shape 790"/>
            <p:cNvSpPr txBox="1"/>
            <p:nvPr/>
          </p:nvSpPr>
          <p:spPr>
            <a:xfrm>
              <a:off x="1637975" y="3576700"/>
              <a:ext cx="6066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Event</a:t>
              </a:r>
              <a:endParaRPr sz="1200"/>
            </a:p>
          </p:txBody>
        </p:sp>
      </p:grpSp>
      <p:grpSp>
        <p:nvGrpSpPr>
          <p:cNvPr id="791" name="Shape 791"/>
          <p:cNvGrpSpPr/>
          <p:nvPr/>
        </p:nvGrpSpPr>
        <p:grpSpPr>
          <a:xfrm>
            <a:off x="3460375" y="2339725"/>
            <a:ext cx="1522200" cy="1048200"/>
            <a:chOff x="3460375" y="2339725"/>
            <a:chExt cx="1522200" cy="1048200"/>
          </a:xfrm>
        </p:grpSpPr>
        <p:sp>
          <p:nvSpPr>
            <p:cNvPr id="792" name="Shape 792"/>
            <p:cNvSpPr txBox="1"/>
            <p:nvPr/>
          </p:nvSpPr>
          <p:spPr>
            <a:xfrm>
              <a:off x="3460375" y="2339725"/>
              <a:ext cx="15222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State initialization</a:t>
              </a:r>
              <a:endParaRPr sz="1200"/>
            </a:p>
          </p:txBody>
        </p:sp>
        <p:cxnSp>
          <p:nvCxnSpPr>
            <p:cNvPr id="793" name="Shape 793"/>
            <p:cNvCxnSpPr>
              <a:stCxn id="792" idx="2"/>
              <a:endCxn id="771" idx="0"/>
            </p:cNvCxnSpPr>
            <p:nvPr/>
          </p:nvCxnSpPr>
          <p:spPr>
            <a:xfrm>
              <a:off x="4221475" y="2679325"/>
              <a:ext cx="546300" cy="708600"/>
            </a:xfrm>
            <a:prstGeom prst="straightConnector1">
              <a:avLst/>
            </a:prstGeom>
            <a:noFill/>
            <a:ln cap="flat" cmpd="sng" w="19050">
              <a:solidFill>
                <a:schemeClr val="dk2"/>
              </a:solidFill>
              <a:prstDash val="solid"/>
              <a:round/>
              <a:headEnd len="med" w="med" type="none"/>
              <a:tailEnd len="med" w="med" type="triangle"/>
            </a:ln>
          </p:spPr>
        </p:cxnSp>
      </p:grpSp>
      <p:grpSp>
        <p:nvGrpSpPr>
          <p:cNvPr id="794" name="Shape 794"/>
          <p:cNvGrpSpPr/>
          <p:nvPr/>
        </p:nvGrpSpPr>
        <p:grpSpPr>
          <a:xfrm>
            <a:off x="4767800" y="2339725"/>
            <a:ext cx="1920000" cy="1048200"/>
            <a:chOff x="4767800" y="2339725"/>
            <a:chExt cx="1920000" cy="1048200"/>
          </a:xfrm>
        </p:grpSpPr>
        <p:sp>
          <p:nvSpPr>
            <p:cNvPr id="795" name="Shape 795"/>
            <p:cNvSpPr txBox="1"/>
            <p:nvPr/>
          </p:nvSpPr>
          <p:spPr>
            <a:xfrm>
              <a:off x="5615000" y="2339725"/>
              <a:ext cx="10728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State update</a:t>
              </a:r>
              <a:endParaRPr sz="1200"/>
            </a:p>
          </p:txBody>
        </p:sp>
        <p:cxnSp>
          <p:nvCxnSpPr>
            <p:cNvPr id="796" name="Shape 796"/>
            <p:cNvCxnSpPr>
              <a:stCxn id="795" idx="2"/>
              <a:endCxn id="771" idx="0"/>
            </p:cNvCxnSpPr>
            <p:nvPr/>
          </p:nvCxnSpPr>
          <p:spPr>
            <a:xfrm flipH="1">
              <a:off x="4767800" y="2679325"/>
              <a:ext cx="1383600" cy="708600"/>
            </a:xfrm>
            <a:prstGeom prst="straightConnector1">
              <a:avLst/>
            </a:prstGeom>
            <a:noFill/>
            <a:ln cap="flat" cmpd="sng" w="19050">
              <a:solidFill>
                <a:schemeClr val="dk2"/>
              </a:solidFill>
              <a:prstDash val="solid"/>
              <a:round/>
              <a:headEnd len="med" w="med" type="none"/>
              <a:tailEnd len="med" w="med" type="triangle"/>
            </a:ln>
          </p:spPr>
        </p:cxnSp>
      </p:grpSp>
      <p:sp>
        <p:nvSpPr>
          <p:cNvPr id="797" name="Shape 797"/>
          <p:cNvSpPr txBox="1"/>
          <p:nvPr/>
        </p:nvSpPr>
        <p:spPr>
          <a:xfrm>
            <a:off x="5220750" y="1454200"/>
            <a:ext cx="1750500" cy="52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t>Data Flow</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2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804" name="Shape 80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grpSp>
        <p:nvGrpSpPr>
          <p:cNvPr id="805" name="Shape 805"/>
          <p:cNvGrpSpPr/>
          <p:nvPr/>
        </p:nvGrpSpPr>
        <p:grpSpPr>
          <a:xfrm>
            <a:off x="646276" y="2008600"/>
            <a:ext cx="5584472" cy="3377437"/>
            <a:chOff x="874876" y="2008600"/>
            <a:chExt cx="5584472" cy="3377437"/>
          </a:xfrm>
        </p:grpSpPr>
        <p:sp>
          <p:nvSpPr>
            <p:cNvPr id="806" name="Shape 806"/>
            <p:cNvSpPr/>
            <p:nvPr/>
          </p:nvSpPr>
          <p:spPr>
            <a:xfrm>
              <a:off x="2503882" y="2880343"/>
              <a:ext cx="1484366" cy="439334"/>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807" name="Shape 807"/>
            <p:cNvSpPr/>
            <p:nvPr/>
          </p:nvSpPr>
          <p:spPr>
            <a:xfrm>
              <a:off x="1185810" y="3861777"/>
              <a:ext cx="1689145" cy="439334"/>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08" name="Shape 808"/>
            <p:cNvSpPr/>
            <p:nvPr/>
          </p:nvSpPr>
          <p:spPr>
            <a:xfrm>
              <a:off x="3287828" y="3913523"/>
              <a:ext cx="1689145" cy="439334"/>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09" name="Shape 809"/>
            <p:cNvSpPr/>
            <p:nvPr/>
          </p:nvSpPr>
          <p:spPr>
            <a:xfrm>
              <a:off x="3988248" y="4946703"/>
              <a:ext cx="1689145" cy="439334"/>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810" name="Shape 810"/>
            <p:cNvCxnSpPr>
              <a:stCxn id="806" idx="2"/>
              <a:endCxn id="807" idx="0"/>
            </p:cNvCxnSpPr>
            <p:nvPr/>
          </p:nvCxnSpPr>
          <p:spPr>
            <a:xfrm flipH="1">
              <a:off x="2030465" y="3319678"/>
              <a:ext cx="1215600" cy="542100"/>
            </a:xfrm>
            <a:prstGeom prst="straightConnector1">
              <a:avLst/>
            </a:prstGeom>
            <a:noFill/>
            <a:ln cap="flat" cmpd="sng" w="19050">
              <a:solidFill>
                <a:schemeClr val="dk2"/>
              </a:solidFill>
              <a:prstDash val="solid"/>
              <a:round/>
              <a:headEnd len="med" w="med" type="none"/>
              <a:tailEnd len="med" w="med" type="triangle"/>
            </a:ln>
          </p:spPr>
        </p:cxnSp>
        <p:cxnSp>
          <p:nvCxnSpPr>
            <p:cNvPr id="811" name="Shape 811"/>
            <p:cNvCxnSpPr>
              <a:stCxn id="806" idx="2"/>
              <a:endCxn id="808" idx="0"/>
            </p:cNvCxnSpPr>
            <p:nvPr/>
          </p:nvCxnSpPr>
          <p:spPr>
            <a:xfrm>
              <a:off x="3246065" y="3319678"/>
              <a:ext cx="886200" cy="593700"/>
            </a:xfrm>
            <a:prstGeom prst="straightConnector1">
              <a:avLst/>
            </a:prstGeom>
            <a:noFill/>
            <a:ln cap="flat" cmpd="sng" w="19050">
              <a:solidFill>
                <a:schemeClr val="dk2"/>
              </a:solidFill>
              <a:prstDash val="solid"/>
              <a:round/>
              <a:headEnd len="med" w="med" type="none"/>
              <a:tailEnd len="med" w="med" type="triangle"/>
            </a:ln>
          </p:spPr>
        </p:cxnSp>
        <p:cxnSp>
          <p:nvCxnSpPr>
            <p:cNvPr id="812" name="Shape 812"/>
            <p:cNvCxnSpPr>
              <a:stCxn id="808" idx="2"/>
              <a:endCxn id="809" idx="0"/>
            </p:cNvCxnSpPr>
            <p:nvPr/>
          </p:nvCxnSpPr>
          <p:spPr>
            <a:xfrm>
              <a:off x="4132400" y="4352858"/>
              <a:ext cx="700500" cy="593700"/>
            </a:xfrm>
            <a:prstGeom prst="straightConnector1">
              <a:avLst/>
            </a:prstGeom>
            <a:noFill/>
            <a:ln cap="flat" cmpd="sng" w="19050">
              <a:solidFill>
                <a:schemeClr val="dk2"/>
              </a:solidFill>
              <a:prstDash val="solid"/>
              <a:round/>
              <a:headEnd len="med" w="med" type="none"/>
              <a:tailEnd len="med" w="med" type="triangle"/>
            </a:ln>
          </p:spPr>
        </p:cxnSp>
        <p:sp>
          <p:nvSpPr>
            <p:cNvPr id="813" name="Shape 813"/>
            <p:cNvSpPr txBox="1"/>
            <p:nvPr/>
          </p:nvSpPr>
          <p:spPr>
            <a:xfrm>
              <a:off x="1980602" y="3431500"/>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state.x</a:t>
              </a:r>
              <a:endParaRPr sz="1000"/>
            </a:p>
          </p:txBody>
        </p:sp>
        <p:sp>
          <p:nvSpPr>
            <p:cNvPr id="814" name="Shape 814"/>
            <p:cNvSpPr txBox="1"/>
            <p:nvPr/>
          </p:nvSpPr>
          <p:spPr>
            <a:xfrm>
              <a:off x="3676803" y="3408077"/>
              <a:ext cx="738433" cy="28241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state.y</a:t>
              </a:r>
              <a:endParaRPr sz="1000"/>
            </a:p>
          </p:txBody>
        </p:sp>
        <p:sp>
          <p:nvSpPr>
            <p:cNvPr id="815" name="Shape 815"/>
            <p:cNvSpPr txBox="1"/>
            <p:nvPr/>
          </p:nvSpPr>
          <p:spPr>
            <a:xfrm>
              <a:off x="4520399" y="4476808"/>
              <a:ext cx="812753" cy="28241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state.y.z</a:t>
              </a:r>
              <a:endParaRPr sz="1000"/>
            </a:p>
          </p:txBody>
        </p:sp>
        <p:cxnSp>
          <p:nvCxnSpPr>
            <p:cNvPr id="816" name="Shape 816"/>
            <p:cNvCxnSpPr>
              <a:stCxn id="809" idx="3"/>
              <a:endCxn id="806" idx="3"/>
            </p:cNvCxnSpPr>
            <p:nvPr/>
          </p:nvCxnSpPr>
          <p:spPr>
            <a:xfrm rot="10800000">
              <a:off x="3988393" y="3099970"/>
              <a:ext cx="1689000" cy="2066400"/>
            </a:xfrm>
            <a:prstGeom prst="curvedConnector3">
              <a:avLst>
                <a:gd fmla="val -14099" name="adj1"/>
              </a:avLst>
            </a:prstGeom>
            <a:noFill/>
            <a:ln cap="flat" cmpd="sng" w="28575">
              <a:solidFill>
                <a:srgbClr val="EA9999"/>
              </a:solidFill>
              <a:prstDash val="solid"/>
              <a:round/>
              <a:headEnd len="med" w="med" type="none"/>
              <a:tailEnd len="med" w="med" type="stealth"/>
            </a:ln>
          </p:spPr>
        </p:cxnSp>
        <p:cxnSp>
          <p:nvCxnSpPr>
            <p:cNvPr id="817" name="Shape 817"/>
            <p:cNvCxnSpPr>
              <a:stCxn id="808" idx="3"/>
              <a:endCxn id="806" idx="3"/>
            </p:cNvCxnSpPr>
            <p:nvPr/>
          </p:nvCxnSpPr>
          <p:spPr>
            <a:xfrm rot="10800000">
              <a:off x="3988173" y="3099990"/>
              <a:ext cx="988800" cy="1033200"/>
            </a:xfrm>
            <a:prstGeom prst="curvedConnector3">
              <a:avLst>
                <a:gd fmla="val -24080" name="adj1"/>
              </a:avLst>
            </a:prstGeom>
            <a:noFill/>
            <a:ln cap="flat" cmpd="sng" w="28575">
              <a:solidFill>
                <a:srgbClr val="EA9999"/>
              </a:solidFill>
              <a:prstDash val="solid"/>
              <a:round/>
              <a:headEnd len="med" w="med" type="none"/>
              <a:tailEnd len="med" w="med" type="stealth"/>
            </a:ln>
          </p:spPr>
        </p:cxnSp>
        <p:cxnSp>
          <p:nvCxnSpPr>
            <p:cNvPr id="818" name="Shape 818"/>
            <p:cNvCxnSpPr>
              <a:stCxn id="807" idx="1"/>
              <a:endCxn id="806" idx="1"/>
            </p:cNvCxnSpPr>
            <p:nvPr/>
          </p:nvCxnSpPr>
          <p:spPr>
            <a:xfrm flipH="1" rot="10800000">
              <a:off x="1185810" y="3100144"/>
              <a:ext cx="1318200" cy="981300"/>
            </a:xfrm>
            <a:prstGeom prst="curvedConnector3">
              <a:avLst>
                <a:gd fmla="val -18064" name="adj1"/>
              </a:avLst>
            </a:prstGeom>
            <a:noFill/>
            <a:ln cap="flat" cmpd="sng" w="28575">
              <a:solidFill>
                <a:srgbClr val="EA9999"/>
              </a:solidFill>
              <a:prstDash val="solid"/>
              <a:round/>
              <a:headEnd len="med" w="med" type="none"/>
              <a:tailEnd len="med" w="med" type="stealth"/>
            </a:ln>
          </p:spPr>
        </p:cxnSp>
        <p:sp>
          <p:nvSpPr>
            <p:cNvPr id="819" name="Shape 819"/>
            <p:cNvSpPr txBox="1"/>
            <p:nvPr/>
          </p:nvSpPr>
          <p:spPr>
            <a:xfrm>
              <a:off x="5931349" y="3940250"/>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20" name="Shape 820"/>
            <p:cNvSpPr txBox="1"/>
            <p:nvPr/>
          </p:nvSpPr>
          <p:spPr>
            <a:xfrm>
              <a:off x="5091350" y="3861775"/>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21" name="Shape 821"/>
            <p:cNvSpPr txBox="1"/>
            <p:nvPr/>
          </p:nvSpPr>
          <p:spPr>
            <a:xfrm>
              <a:off x="874876" y="3037275"/>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22" name="Shape 822"/>
            <p:cNvSpPr txBox="1"/>
            <p:nvPr/>
          </p:nvSpPr>
          <p:spPr>
            <a:xfrm>
              <a:off x="2255525" y="2008600"/>
              <a:ext cx="12156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a:t>
              </a:r>
              <a:r>
                <a:rPr lang="en-GB" sz="1000"/>
                <a:t>tate initialization</a:t>
              </a:r>
              <a:endParaRPr sz="1000"/>
            </a:p>
          </p:txBody>
        </p:sp>
        <p:sp>
          <p:nvSpPr>
            <p:cNvPr id="823" name="Shape 823"/>
            <p:cNvSpPr txBox="1"/>
            <p:nvPr/>
          </p:nvSpPr>
          <p:spPr>
            <a:xfrm>
              <a:off x="3887875" y="2008600"/>
              <a:ext cx="10224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a:t>
              </a:r>
              <a:r>
                <a:rPr lang="en-GB" sz="1000"/>
                <a:t>tate update</a:t>
              </a:r>
              <a:endParaRPr sz="1000"/>
            </a:p>
          </p:txBody>
        </p:sp>
        <p:cxnSp>
          <p:nvCxnSpPr>
            <p:cNvPr id="824" name="Shape 824"/>
            <p:cNvCxnSpPr>
              <a:stCxn id="822" idx="2"/>
              <a:endCxn id="806" idx="0"/>
            </p:cNvCxnSpPr>
            <p:nvPr/>
          </p:nvCxnSpPr>
          <p:spPr>
            <a:xfrm>
              <a:off x="2863325" y="2290900"/>
              <a:ext cx="382800" cy="589500"/>
            </a:xfrm>
            <a:prstGeom prst="straightConnector1">
              <a:avLst/>
            </a:prstGeom>
            <a:noFill/>
            <a:ln cap="flat" cmpd="sng" w="19050">
              <a:solidFill>
                <a:schemeClr val="dk2"/>
              </a:solidFill>
              <a:prstDash val="solid"/>
              <a:round/>
              <a:headEnd len="med" w="med" type="none"/>
              <a:tailEnd len="med" w="med" type="triangle"/>
            </a:ln>
          </p:spPr>
        </p:cxnSp>
        <p:cxnSp>
          <p:nvCxnSpPr>
            <p:cNvPr id="825" name="Shape 825"/>
            <p:cNvCxnSpPr>
              <a:stCxn id="823" idx="2"/>
              <a:endCxn id="806" idx="0"/>
            </p:cNvCxnSpPr>
            <p:nvPr/>
          </p:nvCxnSpPr>
          <p:spPr>
            <a:xfrm flipH="1">
              <a:off x="3246175" y="2290900"/>
              <a:ext cx="1152900" cy="589500"/>
            </a:xfrm>
            <a:prstGeom prst="straightConnector1">
              <a:avLst/>
            </a:prstGeom>
            <a:noFill/>
            <a:ln cap="flat" cmpd="sng" w="19050">
              <a:solidFill>
                <a:schemeClr val="dk2"/>
              </a:solidFill>
              <a:prstDash val="solid"/>
              <a:round/>
              <a:headEnd len="med" w="med" type="none"/>
              <a:tailEnd len="med" w="med" type="triangle"/>
            </a:ln>
          </p:spPr>
        </p:cxnSp>
      </p:grpSp>
      <p:grpSp>
        <p:nvGrpSpPr>
          <p:cNvPr id="826" name="Shape 826"/>
          <p:cNvGrpSpPr/>
          <p:nvPr/>
        </p:nvGrpSpPr>
        <p:grpSpPr>
          <a:xfrm>
            <a:off x="6507676" y="2152000"/>
            <a:ext cx="5584472" cy="3377303"/>
            <a:chOff x="874876" y="2008600"/>
            <a:chExt cx="5584472" cy="3377303"/>
          </a:xfrm>
        </p:grpSpPr>
        <p:sp>
          <p:nvSpPr>
            <p:cNvPr id="827" name="Shape 827"/>
            <p:cNvSpPr/>
            <p:nvPr/>
          </p:nvSpPr>
          <p:spPr>
            <a:xfrm>
              <a:off x="2503882" y="2880343"/>
              <a:ext cx="1484400" cy="439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828" name="Shape 828"/>
            <p:cNvSpPr/>
            <p:nvPr/>
          </p:nvSpPr>
          <p:spPr>
            <a:xfrm>
              <a:off x="1185810" y="3861777"/>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29" name="Shape 829"/>
            <p:cNvSpPr/>
            <p:nvPr/>
          </p:nvSpPr>
          <p:spPr>
            <a:xfrm>
              <a:off x="3287828" y="391352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30" name="Shape 830"/>
            <p:cNvSpPr/>
            <p:nvPr/>
          </p:nvSpPr>
          <p:spPr>
            <a:xfrm>
              <a:off x="3988248" y="494670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831" name="Shape 831"/>
            <p:cNvCxnSpPr>
              <a:stCxn id="827" idx="2"/>
              <a:endCxn id="828" idx="0"/>
            </p:cNvCxnSpPr>
            <p:nvPr/>
          </p:nvCxnSpPr>
          <p:spPr>
            <a:xfrm flipH="1">
              <a:off x="2030182" y="3319543"/>
              <a:ext cx="1215900" cy="542100"/>
            </a:xfrm>
            <a:prstGeom prst="straightConnector1">
              <a:avLst/>
            </a:prstGeom>
            <a:noFill/>
            <a:ln cap="flat" cmpd="sng" w="19050">
              <a:solidFill>
                <a:schemeClr val="dk2"/>
              </a:solidFill>
              <a:prstDash val="solid"/>
              <a:round/>
              <a:headEnd len="med" w="med" type="none"/>
              <a:tailEnd len="med" w="med" type="triangle"/>
            </a:ln>
          </p:spPr>
        </p:cxnSp>
        <p:cxnSp>
          <p:nvCxnSpPr>
            <p:cNvPr id="832" name="Shape 832"/>
            <p:cNvCxnSpPr>
              <a:stCxn id="827" idx="2"/>
              <a:endCxn id="829" idx="0"/>
            </p:cNvCxnSpPr>
            <p:nvPr/>
          </p:nvCxnSpPr>
          <p:spPr>
            <a:xfrm>
              <a:off x="3246082" y="3319543"/>
              <a:ext cx="886200" cy="594000"/>
            </a:xfrm>
            <a:prstGeom prst="straightConnector1">
              <a:avLst/>
            </a:prstGeom>
            <a:noFill/>
            <a:ln cap="flat" cmpd="sng" w="19050">
              <a:solidFill>
                <a:schemeClr val="dk2"/>
              </a:solidFill>
              <a:prstDash val="solid"/>
              <a:round/>
              <a:headEnd len="med" w="med" type="none"/>
              <a:tailEnd len="med" w="med" type="triangle"/>
            </a:ln>
          </p:spPr>
        </p:cxnSp>
        <p:cxnSp>
          <p:nvCxnSpPr>
            <p:cNvPr id="833" name="Shape 833"/>
            <p:cNvCxnSpPr>
              <a:stCxn id="829" idx="2"/>
              <a:endCxn id="830" idx="0"/>
            </p:cNvCxnSpPr>
            <p:nvPr/>
          </p:nvCxnSpPr>
          <p:spPr>
            <a:xfrm>
              <a:off x="4132328" y="4352723"/>
              <a:ext cx="700500" cy="594000"/>
            </a:xfrm>
            <a:prstGeom prst="straightConnector1">
              <a:avLst/>
            </a:prstGeom>
            <a:noFill/>
            <a:ln cap="flat" cmpd="sng" w="19050">
              <a:solidFill>
                <a:schemeClr val="dk2"/>
              </a:solidFill>
              <a:prstDash val="solid"/>
              <a:round/>
              <a:headEnd len="med" w="med" type="none"/>
              <a:tailEnd len="med" w="med" type="triangle"/>
            </a:ln>
          </p:spPr>
        </p:cxnSp>
        <p:sp>
          <p:nvSpPr>
            <p:cNvPr id="834" name="Shape 834"/>
            <p:cNvSpPr txBox="1"/>
            <p:nvPr/>
          </p:nvSpPr>
          <p:spPr>
            <a:xfrm>
              <a:off x="1980602" y="3431500"/>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state2.x</a:t>
              </a:r>
              <a:endParaRPr sz="1000"/>
            </a:p>
          </p:txBody>
        </p:sp>
        <p:sp>
          <p:nvSpPr>
            <p:cNvPr id="835" name="Shape 835"/>
            <p:cNvSpPr txBox="1"/>
            <p:nvPr/>
          </p:nvSpPr>
          <p:spPr>
            <a:xfrm>
              <a:off x="3676803" y="3408077"/>
              <a:ext cx="7383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state2.y</a:t>
              </a:r>
              <a:endParaRPr sz="1000"/>
            </a:p>
          </p:txBody>
        </p:sp>
        <p:sp>
          <p:nvSpPr>
            <p:cNvPr id="836" name="Shape 836"/>
            <p:cNvSpPr txBox="1"/>
            <p:nvPr/>
          </p:nvSpPr>
          <p:spPr>
            <a:xfrm>
              <a:off x="4520399" y="4476808"/>
              <a:ext cx="812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state2.y.z</a:t>
              </a:r>
              <a:endParaRPr sz="1000"/>
            </a:p>
          </p:txBody>
        </p:sp>
        <p:cxnSp>
          <p:nvCxnSpPr>
            <p:cNvPr id="837" name="Shape 837"/>
            <p:cNvCxnSpPr>
              <a:stCxn id="830" idx="3"/>
              <a:endCxn id="827" idx="3"/>
            </p:cNvCxnSpPr>
            <p:nvPr/>
          </p:nvCxnSpPr>
          <p:spPr>
            <a:xfrm rot="10800000">
              <a:off x="3988248" y="3099903"/>
              <a:ext cx="1689000" cy="2066400"/>
            </a:xfrm>
            <a:prstGeom prst="curvedConnector3">
              <a:avLst>
                <a:gd fmla="val -14099" name="adj1"/>
              </a:avLst>
            </a:prstGeom>
            <a:noFill/>
            <a:ln cap="flat" cmpd="sng" w="28575">
              <a:solidFill>
                <a:srgbClr val="EA9999"/>
              </a:solidFill>
              <a:prstDash val="solid"/>
              <a:round/>
              <a:headEnd len="med" w="med" type="none"/>
              <a:tailEnd len="med" w="med" type="stealth"/>
            </a:ln>
          </p:spPr>
        </p:cxnSp>
        <p:cxnSp>
          <p:nvCxnSpPr>
            <p:cNvPr id="838" name="Shape 838"/>
            <p:cNvCxnSpPr>
              <a:stCxn id="829" idx="3"/>
              <a:endCxn id="827" idx="3"/>
            </p:cNvCxnSpPr>
            <p:nvPr/>
          </p:nvCxnSpPr>
          <p:spPr>
            <a:xfrm rot="10800000">
              <a:off x="3988328" y="3099923"/>
              <a:ext cx="988500" cy="1033200"/>
            </a:xfrm>
            <a:prstGeom prst="curvedConnector3">
              <a:avLst>
                <a:gd fmla="val -24090" name="adj1"/>
              </a:avLst>
            </a:prstGeom>
            <a:noFill/>
            <a:ln cap="flat" cmpd="sng" w="28575">
              <a:solidFill>
                <a:srgbClr val="EA9999"/>
              </a:solidFill>
              <a:prstDash val="solid"/>
              <a:round/>
              <a:headEnd len="med" w="med" type="none"/>
              <a:tailEnd len="med" w="med" type="stealth"/>
            </a:ln>
          </p:spPr>
        </p:cxnSp>
        <p:cxnSp>
          <p:nvCxnSpPr>
            <p:cNvPr id="839" name="Shape 839"/>
            <p:cNvCxnSpPr>
              <a:stCxn id="828" idx="1"/>
              <a:endCxn id="827" idx="1"/>
            </p:cNvCxnSpPr>
            <p:nvPr/>
          </p:nvCxnSpPr>
          <p:spPr>
            <a:xfrm flipH="1" rot="10800000">
              <a:off x="1185810" y="3100077"/>
              <a:ext cx="1318200" cy="981300"/>
            </a:xfrm>
            <a:prstGeom prst="curvedConnector3">
              <a:avLst>
                <a:gd fmla="val -18064" name="adj1"/>
              </a:avLst>
            </a:prstGeom>
            <a:noFill/>
            <a:ln cap="flat" cmpd="sng" w="28575">
              <a:solidFill>
                <a:srgbClr val="EA9999"/>
              </a:solidFill>
              <a:prstDash val="solid"/>
              <a:round/>
              <a:headEnd len="med" w="med" type="none"/>
              <a:tailEnd len="med" w="med" type="stealth"/>
            </a:ln>
          </p:spPr>
        </p:cxnSp>
        <p:sp>
          <p:nvSpPr>
            <p:cNvPr id="840" name="Shape 840"/>
            <p:cNvSpPr txBox="1"/>
            <p:nvPr/>
          </p:nvSpPr>
          <p:spPr>
            <a:xfrm>
              <a:off x="5931349" y="3940250"/>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41" name="Shape 841"/>
            <p:cNvSpPr txBox="1"/>
            <p:nvPr/>
          </p:nvSpPr>
          <p:spPr>
            <a:xfrm>
              <a:off x="5091350" y="3861775"/>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42" name="Shape 842"/>
            <p:cNvSpPr txBox="1"/>
            <p:nvPr/>
          </p:nvSpPr>
          <p:spPr>
            <a:xfrm>
              <a:off x="874876" y="3037275"/>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43" name="Shape 843"/>
            <p:cNvSpPr txBox="1"/>
            <p:nvPr/>
          </p:nvSpPr>
          <p:spPr>
            <a:xfrm>
              <a:off x="2255525" y="2008600"/>
              <a:ext cx="12156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 initialization</a:t>
              </a:r>
              <a:endParaRPr sz="1000"/>
            </a:p>
          </p:txBody>
        </p:sp>
        <p:sp>
          <p:nvSpPr>
            <p:cNvPr id="844" name="Shape 844"/>
            <p:cNvSpPr txBox="1"/>
            <p:nvPr/>
          </p:nvSpPr>
          <p:spPr>
            <a:xfrm>
              <a:off x="3887875" y="2008600"/>
              <a:ext cx="10224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 update</a:t>
              </a:r>
              <a:endParaRPr sz="1000"/>
            </a:p>
          </p:txBody>
        </p:sp>
        <p:cxnSp>
          <p:nvCxnSpPr>
            <p:cNvPr id="845" name="Shape 845"/>
            <p:cNvCxnSpPr>
              <a:stCxn id="843" idx="2"/>
              <a:endCxn id="827" idx="0"/>
            </p:cNvCxnSpPr>
            <p:nvPr/>
          </p:nvCxnSpPr>
          <p:spPr>
            <a:xfrm>
              <a:off x="2863325" y="2290900"/>
              <a:ext cx="382800" cy="589500"/>
            </a:xfrm>
            <a:prstGeom prst="straightConnector1">
              <a:avLst/>
            </a:prstGeom>
            <a:noFill/>
            <a:ln cap="flat" cmpd="sng" w="19050">
              <a:solidFill>
                <a:schemeClr val="dk2"/>
              </a:solidFill>
              <a:prstDash val="solid"/>
              <a:round/>
              <a:headEnd len="med" w="med" type="none"/>
              <a:tailEnd len="med" w="med" type="triangle"/>
            </a:ln>
          </p:spPr>
        </p:cxnSp>
        <p:cxnSp>
          <p:nvCxnSpPr>
            <p:cNvPr id="846" name="Shape 846"/>
            <p:cNvCxnSpPr>
              <a:stCxn id="844" idx="2"/>
              <a:endCxn id="827" idx="0"/>
            </p:cNvCxnSpPr>
            <p:nvPr/>
          </p:nvCxnSpPr>
          <p:spPr>
            <a:xfrm flipH="1">
              <a:off x="3246175" y="2290900"/>
              <a:ext cx="1152900" cy="589500"/>
            </a:xfrm>
            <a:prstGeom prst="straightConnector1">
              <a:avLst/>
            </a:prstGeom>
            <a:noFill/>
            <a:ln cap="flat" cmpd="sng" w="19050">
              <a:solidFill>
                <a:schemeClr val="dk2"/>
              </a:solidFill>
              <a:prstDash val="solid"/>
              <a:round/>
              <a:headEnd len="med" w="med" type="none"/>
              <a:tailEnd len="med" w="med" type="triangle"/>
            </a:ln>
          </p:spPr>
        </p:cxnSp>
      </p:grpSp>
      <p:sp>
        <p:nvSpPr>
          <p:cNvPr id="847" name="Shape 847"/>
          <p:cNvSpPr txBox="1"/>
          <p:nvPr/>
        </p:nvSpPr>
        <p:spPr>
          <a:xfrm>
            <a:off x="5220750" y="1454200"/>
            <a:ext cx="1750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t>Data Flow</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03"/>
                                        </p:tgtEl>
                                        <p:attrNameLst>
                                          <p:attrName>style.visibility</p:attrName>
                                        </p:attrNameLst>
                                      </p:cBhvr>
                                      <p:to>
                                        <p:strVal val="visible"/>
                                      </p:to>
                                    </p:set>
                                    <p:anim calcmode="lin" valueType="num">
                                      <p:cBhvr additive="base">
                                        <p:cTn dur="500"/>
                                        <p:tgtEl>
                                          <p:spTgt spid="80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5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grpSp>
        <p:nvGrpSpPr>
          <p:cNvPr id="853" name="Shape 853"/>
          <p:cNvGrpSpPr/>
          <p:nvPr/>
        </p:nvGrpSpPr>
        <p:grpSpPr>
          <a:xfrm>
            <a:off x="3393100" y="4490300"/>
            <a:ext cx="2621100" cy="1236750"/>
            <a:chOff x="3393100" y="4490300"/>
            <a:chExt cx="2621100" cy="1236750"/>
          </a:xfrm>
        </p:grpSpPr>
        <p:sp>
          <p:nvSpPr>
            <p:cNvPr id="854" name="Shape 854"/>
            <p:cNvSpPr/>
            <p:nvPr/>
          </p:nvSpPr>
          <p:spPr>
            <a:xfrm>
              <a:off x="3393100" y="4551050"/>
              <a:ext cx="2621100" cy="1176000"/>
            </a:xfrm>
            <a:prstGeom prst="ellipse">
              <a:avLst/>
            </a:prstGeom>
            <a:solidFill>
              <a:srgbClr val="F4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5" name="Shape 855"/>
            <p:cNvSpPr txBox="1"/>
            <p:nvPr/>
          </p:nvSpPr>
          <p:spPr>
            <a:xfrm>
              <a:off x="4367700" y="4490300"/>
              <a:ext cx="812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000">
                  <a:solidFill>
                    <a:srgbClr val="FF0000"/>
                  </a:solidFill>
                </a:rPr>
                <a:t>user.name</a:t>
              </a:r>
              <a:endParaRPr b="1" sz="1000">
                <a:solidFill>
                  <a:srgbClr val="FF0000"/>
                </a:solidFill>
              </a:endParaRPr>
            </a:p>
          </p:txBody>
        </p:sp>
      </p:grpSp>
      <p:sp>
        <p:nvSpPr>
          <p:cNvPr id="856" name="Shape 856"/>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857" name="Shape 85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grpSp>
        <p:nvGrpSpPr>
          <p:cNvPr id="858" name="Shape 858"/>
          <p:cNvGrpSpPr/>
          <p:nvPr/>
        </p:nvGrpSpPr>
        <p:grpSpPr>
          <a:xfrm>
            <a:off x="646276" y="2008600"/>
            <a:ext cx="5584472" cy="3377303"/>
            <a:chOff x="874876" y="2008600"/>
            <a:chExt cx="5584472" cy="3377303"/>
          </a:xfrm>
        </p:grpSpPr>
        <p:sp>
          <p:nvSpPr>
            <p:cNvPr id="859" name="Shape 859"/>
            <p:cNvSpPr/>
            <p:nvPr/>
          </p:nvSpPr>
          <p:spPr>
            <a:xfrm>
              <a:off x="2503882" y="2880343"/>
              <a:ext cx="1484400" cy="439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860" name="Shape 860"/>
            <p:cNvSpPr/>
            <p:nvPr/>
          </p:nvSpPr>
          <p:spPr>
            <a:xfrm>
              <a:off x="1185810" y="3861777"/>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61" name="Shape 861"/>
            <p:cNvSpPr/>
            <p:nvPr/>
          </p:nvSpPr>
          <p:spPr>
            <a:xfrm>
              <a:off x="3287828" y="391352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62" name="Shape 862"/>
            <p:cNvSpPr/>
            <p:nvPr/>
          </p:nvSpPr>
          <p:spPr>
            <a:xfrm>
              <a:off x="3988248" y="494670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863" name="Shape 863"/>
            <p:cNvCxnSpPr>
              <a:stCxn id="859" idx="2"/>
              <a:endCxn id="860" idx="0"/>
            </p:cNvCxnSpPr>
            <p:nvPr/>
          </p:nvCxnSpPr>
          <p:spPr>
            <a:xfrm flipH="1">
              <a:off x="2030182" y="3319543"/>
              <a:ext cx="1215900" cy="542100"/>
            </a:xfrm>
            <a:prstGeom prst="straightConnector1">
              <a:avLst/>
            </a:prstGeom>
            <a:noFill/>
            <a:ln cap="flat" cmpd="sng" w="19050">
              <a:solidFill>
                <a:schemeClr val="dk2"/>
              </a:solidFill>
              <a:prstDash val="solid"/>
              <a:round/>
              <a:headEnd len="med" w="med" type="none"/>
              <a:tailEnd len="med" w="med" type="triangle"/>
            </a:ln>
          </p:spPr>
        </p:cxnSp>
        <p:cxnSp>
          <p:nvCxnSpPr>
            <p:cNvPr id="864" name="Shape 864"/>
            <p:cNvCxnSpPr>
              <a:stCxn id="859" idx="2"/>
              <a:endCxn id="861" idx="0"/>
            </p:cNvCxnSpPr>
            <p:nvPr/>
          </p:nvCxnSpPr>
          <p:spPr>
            <a:xfrm>
              <a:off x="3246082" y="3319543"/>
              <a:ext cx="886200" cy="594000"/>
            </a:xfrm>
            <a:prstGeom prst="straightConnector1">
              <a:avLst/>
            </a:prstGeom>
            <a:noFill/>
            <a:ln cap="flat" cmpd="sng" w="19050">
              <a:solidFill>
                <a:schemeClr val="dk2"/>
              </a:solidFill>
              <a:prstDash val="solid"/>
              <a:round/>
              <a:headEnd len="med" w="med" type="none"/>
              <a:tailEnd len="med" w="med" type="triangle"/>
            </a:ln>
          </p:spPr>
        </p:cxnSp>
        <p:cxnSp>
          <p:nvCxnSpPr>
            <p:cNvPr id="865" name="Shape 865"/>
            <p:cNvCxnSpPr>
              <a:stCxn id="861" idx="2"/>
              <a:endCxn id="862" idx="0"/>
            </p:cNvCxnSpPr>
            <p:nvPr/>
          </p:nvCxnSpPr>
          <p:spPr>
            <a:xfrm>
              <a:off x="4132328" y="4352723"/>
              <a:ext cx="700500" cy="594000"/>
            </a:xfrm>
            <a:prstGeom prst="straightConnector1">
              <a:avLst/>
            </a:prstGeom>
            <a:noFill/>
            <a:ln cap="flat" cmpd="sng" w="19050">
              <a:solidFill>
                <a:schemeClr val="dk2"/>
              </a:solidFill>
              <a:prstDash val="solid"/>
              <a:round/>
              <a:headEnd len="med" w="med" type="none"/>
              <a:tailEnd len="med" w="med" type="triangle"/>
            </a:ln>
          </p:spPr>
        </p:cxnSp>
        <p:sp>
          <p:nvSpPr>
            <p:cNvPr id="866" name="Shape 866"/>
            <p:cNvSpPr txBox="1"/>
            <p:nvPr/>
          </p:nvSpPr>
          <p:spPr>
            <a:xfrm>
              <a:off x="1980602" y="3431500"/>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state.x</a:t>
              </a:r>
              <a:endParaRPr sz="1000"/>
            </a:p>
          </p:txBody>
        </p:sp>
        <p:sp>
          <p:nvSpPr>
            <p:cNvPr id="867" name="Shape 867"/>
            <p:cNvSpPr txBox="1"/>
            <p:nvPr/>
          </p:nvSpPr>
          <p:spPr>
            <a:xfrm>
              <a:off x="3676803" y="3408077"/>
              <a:ext cx="7383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state.y</a:t>
              </a:r>
              <a:endParaRPr sz="1000"/>
            </a:p>
          </p:txBody>
        </p:sp>
        <p:cxnSp>
          <p:nvCxnSpPr>
            <p:cNvPr id="868" name="Shape 868"/>
            <p:cNvCxnSpPr>
              <a:stCxn id="862" idx="3"/>
              <a:endCxn id="859" idx="3"/>
            </p:cNvCxnSpPr>
            <p:nvPr/>
          </p:nvCxnSpPr>
          <p:spPr>
            <a:xfrm rot="10800000">
              <a:off x="3988248" y="3099903"/>
              <a:ext cx="1689000" cy="2066400"/>
            </a:xfrm>
            <a:prstGeom prst="curvedConnector3">
              <a:avLst>
                <a:gd fmla="val -14099" name="adj1"/>
              </a:avLst>
            </a:prstGeom>
            <a:noFill/>
            <a:ln cap="flat" cmpd="sng" w="28575">
              <a:solidFill>
                <a:srgbClr val="EA9999"/>
              </a:solidFill>
              <a:prstDash val="solid"/>
              <a:round/>
              <a:headEnd len="med" w="med" type="none"/>
              <a:tailEnd len="med" w="med" type="stealth"/>
            </a:ln>
          </p:spPr>
        </p:cxnSp>
        <p:cxnSp>
          <p:nvCxnSpPr>
            <p:cNvPr id="869" name="Shape 869"/>
            <p:cNvCxnSpPr>
              <a:stCxn id="861" idx="3"/>
              <a:endCxn id="859" idx="3"/>
            </p:cNvCxnSpPr>
            <p:nvPr/>
          </p:nvCxnSpPr>
          <p:spPr>
            <a:xfrm rot="10800000">
              <a:off x="3988328" y="3099923"/>
              <a:ext cx="988500" cy="1033200"/>
            </a:xfrm>
            <a:prstGeom prst="curvedConnector3">
              <a:avLst>
                <a:gd fmla="val -24080" name="adj1"/>
              </a:avLst>
            </a:prstGeom>
            <a:noFill/>
            <a:ln cap="flat" cmpd="sng" w="28575">
              <a:solidFill>
                <a:srgbClr val="EA9999"/>
              </a:solidFill>
              <a:prstDash val="solid"/>
              <a:round/>
              <a:headEnd len="med" w="med" type="none"/>
              <a:tailEnd len="med" w="med" type="stealth"/>
            </a:ln>
          </p:spPr>
        </p:cxnSp>
        <p:cxnSp>
          <p:nvCxnSpPr>
            <p:cNvPr id="870" name="Shape 870"/>
            <p:cNvCxnSpPr>
              <a:stCxn id="860" idx="1"/>
              <a:endCxn id="859" idx="1"/>
            </p:cNvCxnSpPr>
            <p:nvPr/>
          </p:nvCxnSpPr>
          <p:spPr>
            <a:xfrm flipH="1" rot="10800000">
              <a:off x="1185810" y="3100077"/>
              <a:ext cx="1318200" cy="981300"/>
            </a:xfrm>
            <a:prstGeom prst="curvedConnector3">
              <a:avLst>
                <a:gd fmla="val -18064" name="adj1"/>
              </a:avLst>
            </a:prstGeom>
            <a:noFill/>
            <a:ln cap="flat" cmpd="sng" w="28575">
              <a:solidFill>
                <a:srgbClr val="EA9999"/>
              </a:solidFill>
              <a:prstDash val="solid"/>
              <a:round/>
              <a:headEnd len="med" w="med" type="none"/>
              <a:tailEnd len="med" w="med" type="stealth"/>
            </a:ln>
          </p:spPr>
        </p:cxnSp>
        <p:sp>
          <p:nvSpPr>
            <p:cNvPr id="871" name="Shape 871"/>
            <p:cNvSpPr txBox="1"/>
            <p:nvPr/>
          </p:nvSpPr>
          <p:spPr>
            <a:xfrm>
              <a:off x="5931349" y="3940250"/>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72" name="Shape 872"/>
            <p:cNvSpPr txBox="1"/>
            <p:nvPr/>
          </p:nvSpPr>
          <p:spPr>
            <a:xfrm>
              <a:off x="5091350" y="3861775"/>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73" name="Shape 873"/>
            <p:cNvSpPr txBox="1"/>
            <p:nvPr/>
          </p:nvSpPr>
          <p:spPr>
            <a:xfrm>
              <a:off x="874876" y="3037275"/>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74" name="Shape 874"/>
            <p:cNvSpPr txBox="1"/>
            <p:nvPr/>
          </p:nvSpPr>
          <p:spPr>
            <a:xfrm>
              <a:off x="2255525" y="2008600"/>
              <a:ext cx="12156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 initialization</a:t>
              </a:r>
              <a:endParaRPr sz="1000"/>
            </a:p>
          </p:txBody>
        </p:sp>
        <p:sp>
          <p:nvSpPr>
            <p:cNvPr id="875" name="Shape 875"/>
            <p:cNvSpPr txBox="1"/>
            <p:nvPr/>
          </p:nvSpPr>
          <p:spPr>
            <a:xfrm>
              <a:off x="3887875" y="2008600"/>
              <a:ext cx="10224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 update</a:t>
              </a:r>
              <a:endParaRPr sz="1000"/>
            </a:p>
          </p:txBody>
        </p:sp>
        <p:cxnSp>
          <p:nvCxnSpPr>
            <p:cNvPr id="876" name="Shape 876"/>
            <p:cNvCxnSpPr>
              <a:stCxn id="874" idx="2"/>
              <a:endCxn id="859" idx="0"/>
            </p:cNvCxnSpPr>
            <p:nvPr/>
          </p:nvCxnSpPr>
          <p:spPr>
            <a:xfrm>
              <a:off x="2863325" y="2290900"/>
              <a:ext cx="382800" cy="589500"/>
            </a:xfrm>
            <a:prstGeom prst="straightConnector1">
              <a:avLst/>
            </a:prstGeom>
            <a:noFill/>
            <a:ln cap="flat" cmpd="sng" w="19050">
              <a:solidFill>
                <a:schemeClr val="dk2"/>
              </a:solidFill>
              <a:prstDash val="solid"/>
              <a:round/>
              <a:headEnd len="med" w="med" type="none"/>
              <a:tailEnd len="med" w="med" type="triangle"/>
            </a:ln>
          </p:spPr>
        </p:cxnSp>
        <p:cxnSp>
          <p:nvCxnSpPr>
            <p:cNvPr id="877" name="Shape 877"/>
            <p:cNvCxnSpPr>
              <a:stCxn id="875" idx="2"/>
              <a:endCxn id="859" idx="0"/>
            </p:cNvCxnSpPr>
            <p:nvPr/>
          </p:nvCxnSpPr>
          <p:spPr>
            <a:xfrm flipH="1">
              <a:off x="3246175" y="2290900"/>
              <a:ext cx="1152900" cy="589500"/>
            </a:xfrm>
            <a:prstGeom prst="straightConnector1">
              <a:avLst/>
            </a:prstGeom>
            <a:noFill/>
            <a:ln cap="flat" cmpd="sng" w="19050">
              <a:solidFill>
                <a:schemeClr val="dk2"/>
              </a:solidFill>
              <a:prstDash val="solid"/>
              <a:round/>
              <a:headEnd len="med" w="med" type="none"/>
              <a:tailEnd len="med" w="med" type="triangle"/>
            </a:ln>
          </p:spPr>
        </p:cxnSp>
      </p:grpSp>
      <p:grpSp>
        <p:nvGrpSpPr>
          <p:cNvPr id="878" name="Shape 878"/>
          <p:cNvGrpSpPr/>
          <p:nvPr/>
        </p:nvGrpSpPr>
        <p:grpSpPr>
          <a:xfrm>
            <a:off x="6230750" y="3509575"/>
            <a:ext cx="2621100" cy="1176000"/>
            <a:chOff x="6230750" y="3509575"/>
            <a:chExt cx="2621100" cy="1176000"/>
          </a:xfrm>
        </p:grpSpPr>
        <p:sp>
          <p:nvSpPr>
            <p:cNvPr id="879" name="Shape 879"/>
            <p:cNvSpPr/>
            <p:nvPr/>
          </p:nvSpPr>
          <p:spPr>
            <a:xfrm>
              <a:off x="6230750" y="3509575"/>
              <a:ext cx="2621100" cy="1176000"/>
            </a:xfrm>
            <a:prstGeom prst="ellipse">
              <a:avLst/>
            </a:prstGeom>
            <a:solidFill>
              <a:srgbClr val="F4CCC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0" name="Shape 880"/>
            <p:cNvSpPr txBox="1"/>
            <p:nvPr/>
          </p:nvSpPr>
          <p:spPr>
            <a:xfrm>
              <a:off x="7323975" y="3551475"/>
              <a:ext cx="812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000">
                  <a:solidFill>
                    <a:srgbClr val="FF0000"/>
                  </a:solidFill>
                </a:rPr>
                <a:t>user.name</a:t>
              </a:r>
              <a:endParaRPr b="1" sz="1000">
                <a:solidFill>
                  <a:srgbClr val="FF0000"/>
                </a:solidFill>
              </a:endParaRPr>
            </a:p>
          </p:txBody>
        </p:sp>
      </p:grpSp>
      <p:grpSp>
        <p:nvGrpSpPr>
          <p:cNvPr id="881" name="Shape 881"/>
          <p:cNvGrpSpPr/>
          <p:nvPr/>
        </p:nvGrpSpPr>
        <p:grpSpPr>
          <a:xfrm>
            <a:off x="6507676" y="2152000"/>
            <a:ext cx="5584472" cy="3377303"/>
            <a:chOff x="6507676" y="2152000"/>
            <a:chExt cx="5584472" cy="3377303"/>
          </a:xfrm>
        </p:grpSpPr>
        <p:sp>
          <p:nvSpPr>
            <p:cNvPr id="882" name="Shape 882"/>
            <p:cNvSpPr/>
            <p:nvPr/>
          </p:nvSpPr>
          <p:spPr>
            <a:xfrm>
              <a:off x="8136682" y="3023743"/>
              <a:ext cx="1484400" cy="439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883" name="Shape 883"/>
            <p:cNvSpPr/>
            <p:nvPr/>
          </p:nvSpPr>
          <p:spPr>
            <a:xfrm>
              <a:off x="6818610" y="4005177"/>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84" name="Shape 884"/>
            <p:cNvSpPr/>
            <p:nvPr/>
          </p:nvSpPr>
          <p:spPr>
            <a:xfrm>
              <a:off x="8920628" y="405692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885" name="Shape 885"/>
            <p:cNvSpPr/>
            <p:nvPr/>
          </p:nvSpPr>
          <p:spPr>
            <a:xfrm>
              <a:off x="9621048" y="509010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886" name="Shape 886"/>
            <p:cNvCxnSpPr>
              <a:stCxn id="882" idx="2"/>
              <a:endCxn id="883" idx="0"/>
            </p:cNvCxnSpPr>
            <p:nvPr/>
          </p:nvCxnSpPr>
          <p:spPr>
            <a:xfrm flipH="1">
              <a:off x="7662982" y="3462943"/>
              <a:ext cx="1215900" cy="542100"/>
            </a:xfrm>
            <a:prstGeom prst="straightConnector1">
              <a:avLst/>
            </a:prstGeom>
            <a:noFill/>
            <a:ln cap="flat" cmpd="sng" w="19050">
              <a:solidFill>
                <a:schemeClr val="dk2"/>
              </a:solidFill>
              <a:prstDash val="solid"/>
              <a:round/>
              <a:headEnd len="med" w="med" type="none"/>
              <a:tailEnd len="med" w="med" type="triangle"/>
            </a:ln>
          </p:spPr>
        </p:cxnSp>
        <p:cxnSp>
          <p:nvCxnSpPr>
            <p:cNvPr id="887" name="Shape 887"/>
            <p:cNvCxnSpPr>
              <a:stCxn id="882" idx="2"/>
              <a:endCxn id="884" idx="0"/>
            </p:cNvCxnSpPr>
            <p:nvPr/>
          </p:nvCxnSpPr>
          <p:spPr>
            <a:xfrm>
              <a:off x="8878882" y="3462943"/>
              <a:ext cx="886200" cy="594000"/>
            </a:xfrm>
            <a:prstGeom prst="straightConnector1">
              <a:avLst/>
            </a:prstGeom>
            <a:noFill/>
            <a:ln cap="flat" cmpd="sng" w="19050">
              <a:solidFill>
                <a:schemeClr val="dk2"/>
              </a:solidFill>
              <a:prstDash val="solid"/>
              <a:round/>
              <a:headEnd len="med" w="med" type="none"/>
              <a:tailEnd len="med" w="med" type="triangle"/>
            </a:ln>
          </p:spPr>
        </p:cxnSp>
        <p:cxnSp>
          <p:nvCxnSpPr>
            <p:cNvPr id="888" name="Shape 888"/>
            <p:cNvCxnSpPr>
              <a:stCxn id="884" idx="2"/>
              <a:endCxn id="885" idx="0"/>
            </p:cNvCxnSpPr>
            <p:nvPr/>
          </p:nvCxnSpPr>
          <p:spPr>
            <a:xfrm>
              <a:off x="9765128" y="4496123"/>
              <a:ext cx="700500" cy="594000"/>
            </a:xfrm>
            <a:prstGeom prst="straightConnector1">
              <a:avLst/>
            </a:prstGeom>
            <a:noFill/>
            <a:ln cap="flat" cmpd="sng" w="19050">
              <a:solidFill>
                <a:schemeClr val="dk2"/>
              </a:solidFill>
              <a:prstDash val="solid"/>
              <a:round/>
              <a:headEnd len="med" w="med" type="none"/>
              <a:tailEnd len="med" w="med" type="triangle"/>
            </a:ln>
          </p:spPr>
        </p:cxnSp>
        <p:sp>
          <p:nvSpPr>
            <p:cNvPr id="889" name="Shape 889"/>
            <p:cNvSpPr txBox="1"/>
            <p:nvPr/>
          </p:nvSpPr>
          <p:spPr>
            <a:xfrm>
              <a:off x="9309603" y="3551477"/>
              <a:ext cx="7383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state2.y</a:t>
              </a:r>
              <a:endParaRPr sz="1000"/>
            </a:p>
          </p:txBody>
        </p:sp>
        <p:sp>
          <p:nvSpPr>
            <p:cNvPr id="890" name="Shape 890"/>
            <p:cNvSpPr txBox="1"/>
            <p:nvPr/>
          </p:nvSpPr>
          <p:spPr>
            <a:xfrm>
              <a:off x="10153199" y="4620208"/>
              <a:ext cx="812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state2.y.z</a:t>
              </a:r>
              <a:endParaRPr sz="1000"/>
            </a:p>
          </p:txBody>
        </p:sp>
        <p:cxnSp>
          <p:nvCxnSpPr>
            <p:cNvPr id="891" name="Shape 891"/>
            <p:cNvCxnSpPr>
              <a:stCxn id="885" idx="3"/>
              <a:endCxn id="882" idx="3"/>
            </p:cNvCxnSpPr>
            <p:nvPr/>
          </p:nvCxnSpPr>
          <p:spPr>
            <a:xfrm rot="10800000">
              <a:off x="9621048" y="3243303"/>
              <a:ext cx="1689000" cy="2066400"/>
            </a:xfrm>
            <a:prstGeom prst="curvedConnector3">
              <a:avLst>
                <a:gd fmla="val -14099" name="adj1"/>
              </a:avLst>
            </a:prstGeom>
            <a:noFill/>
            <a:ln cap="flat" cmpd="sng" w="28575">
              <a:solidFill>
                <a:srgbClr val="EA9999"/>
              </a:solidFill>
              <a:prstDash val="solid"/>
              <a:round/>
              <a:headEnd len="med" w="med" type="none"/>
              <a:tailEnd len="med" w="med" type="stealth"/>
            </a:ln>
          </p:spPr>
        </p:cxnSp>
        <p:cxnSp>
          <p:nvCxnSpPr>
            <p:cNvPr id="892" name="Shape 892"/>
            <p:cNvCxnSpPr>
              <a:stCxn id="884" idx="3"/>
              <a:endCxn id="882" idx="3"/>
            </p:cNvCxnSpPr>
            <p:nvPr/>
          </p:nvCxnSpPr>
          <p:spPr>
            <a:xfrm rot="10800000">
              <a:off x="9621128" y="3243323"/>
              <a:ext cx="988500" cy="1033200"/>
            </a:xfrm>
            <a:prstGeom prst="curvedConnector3">
              <a:avLst>
                <a:gd fmla="val -24090" name="adj1"/>
              </a:avLst>
            </a:prstGeom>
            <a:noFill/>
            <a:ln cap="flat" cmpd="sng" w="28575">
              <a:solidFill>
                <a:srgbClr val="EA9999"/>
              </a:solidFill>
              <a:prstDash val="solid"/>
              <a:round/>
              <a:headEnd len="med" w="med" type="none"/>
              <a:tailEnd len="med" w="med" type="stealth"/>
            </a:ln>
          </p:spPr>
        </p:cxnSp>
        <p:cxnSp>
          <p:nvCxnSpPr>
            <p:cNvPr id="893" name="Shape 893"/>
            <p:cNvCxnSpPr>
              <a:stCxn id="883" idx="1"/>
              <a:endCxn id="882" idx="1"/>
            </p:cNvCxnSpPr>
            <p:nvPr/>
          </p:nvCxnSpPr>
          <p:spPr>
            <a:xfrm flipH="1" rot="10800000">
              <a:off x="6818610" y="3243477"/>
              <a:ext cx="1318200" cy="981300"/>
            </a:xfrm>
            <a:prstGeom prst="curvedConnector3">
              <a:avLst>
                <a:gd fmla="val -18064" name="adj1"/>
              </a:avLst>
            </a:prstGeom>
            <a:noFill/>
            <a:ln cap="flat" cmpd="sng" w="28575">
              <a:solidFill>
                <a:srgbClr val="EA9999"/>
              </a:solidFill>
              <a:prstDash val="solid"/>
              <a:round/>
              <a:headEnd len="med" w="med" type="none"/>
              <a:tailEnd len="med" w="med" type="stealth"/>
            </a:ln>
          </p:spPr>
        </p:cxnSp>
        <p:sp>
          <p:nvSpPr>
            <p:cNvPr id="894" name="Shape 894"/>
            <p:cNvSpPr txBox="1"/>
            <p:nvPr/>
          </p:nvSpPr>
          <p:spPr>
            <a:xfrm>
              <a:off x="11564149" y="4083650"/>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95" name="Shape 895"/>
            <p:cNvSpPr txBox="1"/>
            <p:nvPr/>
          </p:nvSpPr>
          <p:spPr>
            <a:xfrm>
              <a:off x="10724150" y="4005175"/>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96" name="Shape 896"/>
            <p:cNvSpPr txBox="1"/>
            <p:nvPr/>
          </p:nvSpPr>
          <p:spPr>
            <a:xfrm>
              <a:off x="6507676" y="3180675"/>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897" name="Shape 897"/>
            <p:cNvSpPr txBox="1"/>
            <p:nvPr/>
          </p:nvSpPr>
          <p:spPr>
            <a:xfrm>
              <a:off x="7888325" y="2152000"/>
              <a:ext cx="12156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 initialization</a:t>
              </a:r>
              <a:endParaRPr sz="1000"/>
            </a:p>
          </p:txBody>
        </p:sp>
        <p:sp>
          <p:nvSpPr>
            <p:cNvPr id="898" name="Shape 898"/>
            <p:cNvSpPr txBox="1"/>
            <p:nvPr/>
          </p:nvSpPr>
          <p:spPr>
            <a:xfrm>
              <a:off x="9520675" y="2152000"/>
              <a:ext cx="10224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 update</a:t>
              </a:r>
              <a:endParaRPr sz="1000"/>
            </a:p>
          </p:txBody>
        </p:sp>
        <p:cxnSp>
          <p:nvCxnSpPr>
            <p:cNvPr id="899" name="Shape 899"/>
            <p:cNvCxnSpPr>
              <a:stCxn id="897" idx="2"/>
              <a:endCxn id="882" idx="0"/>
            </p:cNvCxnSpPr>
            <p:nvPr/>
          </p:nvCxnSpPr>
          <p:spPr>
            <a:xfrm>
              <a:off x="8496125" y="2434300"/>
              <a:ext cx="382800" cy="589500"/>
            </a:xfrm>
            <a:prstGeom prst="straightConnector1">
              <a:avLst/>
            </a:prstGeom>
            <a:noFill/>
            <a:ln cap="flat" cmpd="sng" w="19050">
              <a:solidFill>
                <a:schemeClr val="dk2"/>
              </a:solidFill>
              <a:prstDash val="solid"/>
              <a:round/>
              <a:headEnd len="med" w="med" type="none"/>
              <a:tailEnd len="med" w="med" type="triangle"/>
            </a:ln>
          </p:spPr>
        </p:cxnSp>
        <p:cxnSp>
          <p:nvCxnSpPr>
            <p:cNvPr id="900" name="Shape 900"/>
            <p:cNvCxnSpPr>
              <a:stCxn id="898" idx="2"/>
              <a:endCxn id="882" idx="0"/>
            </p:cNvCxnSpPr>
            <p:nvPr/>
          </p:nvCxnSpPr>
          <p:spPr>
            <a:xfrm flipH="1">
              <a:off x="8878975" y="2434300"/>
              <a:ext cx="1152900" cy="589500"/>
            </a:xfrm>
            <a:prstGeom prst="straightConnector1">
              <a:avLst/>
            </a:prstGeom>
            <a:noFill/>
            <a:ln cap="flat" cmpd="sng" w="19050">
              <a:solidFill>
                <a:schemeClr val="dk2"/>
              </a:solidFill>
              <a:prstDash val="solid"/>
              <a:round/>
              <a:headEnd len="med" w="med" type="none"/>
              <a:tailEnd len="med" w="med" type="triangle"/>
            </a:ln>
          </p:spPr>
        </p:cxnSp>
      </p:grpSp>
      <p:sp>
        <p:nvSpPr>
          <p:cNvPr id="901" name="Shape 901"/>
          <p:cNvSpPr txBox="1"/>
          <p:nvPr/>
        </p:nvSpPr>
        <p:spPr>
          <a:xfrm>
            <a:off x="5220750" y="1454200"/>
            <a:ext cx="1750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t>Data Flow</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908" name="Shape 90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grpSp>
        <p:nvGrpSpPr>
          <p:cNvPr id="909" name="Shape 909"/>
          <p:cNvGrpSpPr/>
          <p:nvPr/>
        </p:nvGrpSpPr>
        <p:grpSpPr>
          <a:xfrm>
            <a:off x="646276" y="2008600"/>
            <a:ext cx="5584472" cy="3377303"/>
            <a:chOff x="874876" y="2008600"/>
            <a:chExt cx="5584472" cy="3377303"/>
          </a:xfrm>
        </p:grpSpPr>
        <p:sp>
          <p:nvSpPr>
            <p:cNvPr id="910" name="Shape 910"/>
            <p:cNvSpPr/>
            <p:nvPr/>
          </p:nvSpPr>
          <p:spPr>
            <a:xfrm>
              <a:off x="2503882" y="2880343"/>
              <a:ext cx="1484400" cy="439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911" name="Shape 911"/>
            <p:cNvSpPr/>
            <p:nvPr/>
          </p:nvSpPr>
          <p:spPr>
            <a:xfrm>
              <a:off x="1185810" y="3861777"/>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912" name="Shape 912"/>
            <p:cNvSpPr/>
            <p:nvPr/>
          </p:nvSpPr>
          <p:spPr>
            <a:xfrm>
              <a:off x="3287828" y="391352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913" name="Shape 913"/>
            <p:cNvSpPr/>
            <p:nvPr/>
          </p:nvSpPr>
          <p:spPr>
            <a:xfrm>
              <a:off x="3988248" y="494670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914" name="Shape 914"/>
            <p:cNvCxnSpPr>
              <a:stCxn id="910" idx="2"/>
              <a:endCxn id="911" idx="0"/>
            </p:cNvCxnSpPr>
            <p:nvPr/>
          </p:nvCxnSpPr>
          <p:spPr>
            <a:xfrm flipH="1">
              <a:off x="2030182" y="3319543"/>
              <a:ext cx="1215900" cy="542100"/>
            </a:xfrm>
            <a:prstGeom prst="straightConnector1">
              <a:avLst/>
            </a:prstGeom>
            <a:noFill/>
            <a:ln cap="flat" cmpd="sng" w="19050">
              <a:solidFill>
                <a:schemeClr val="dk2"/>
              </a:solidFill>
              <a:prstDash val="solid"/>
              <a:round/>
              <a:headEnd len="med" w="med" type="none"/>
              <a:tailEnd len="med" w="med" type="triangle"/>
            </a:ln>
          </p:spPr>
        </p:cxnSp>
        <p:cxnSp>
          <p:nvCxnSpPr>
            <p:cNvPr id="915" name="Shape 915"/>
            <p:cNvCxnSpPr>
              <a:stCxn id="910" idx="2"/>
              <a:endCxn id="912" idx="0"/>
            </p:cNvCxnSpPr>
            <p:nvPr/>
          </p:nvCxnSpPr>
          <p:spPr>
            <a:xfrm>
              <a:off x="3246082" y="3319543"/>
              <a:ext cx="886200" cy="594000"/>
            </a:xfrm>
            <a:prstGeom prst="straightConnector1">
              <a:avLst/>
            </a:prstGeom>
            <a:noFill/>
            <a:ln cap="flat" cmpd="sng" w="19050">
              <a:solidFill>
                <a:schemeClr val="dk2"/>
              </a:solidFill>
              <a:prstDash val="solid"/>
              <a:round/>
              <a:headEnd len="med" w="med" type="none"/>
              <a:tailEnd len="med" w="med" type="triangle"/>
            </a:ln>
          </p:spPr>
        </p:cxnSp>
        <p:cxnSp>
          <p:nvCxnSpPr>
            <p:cNvPr id="916" name="Shape 916"/>
            <p:cNvCxnSpPr>
              <a:stCxn id="912" idx="2"/>
              <a:endCxn id="913" idx="0"/>
            </p:cNvCxnSpPr>
            <p:nvPr/>
          </p:nvCxnSpPr>
          <p:spPr>
            <a:xfrm>
              <a:off x="4132328" y="4352723"/>
              <a:ext cx="700500" cy="594000"/>
            </a:xfrm>
            <a:prstGeom prst="straightConnector1">
              <a:avLst/>
            </a:prstGeom>
            <a:noFill/>
            <a:ln cap="flat" cmpd="sng" w="19050">
              <a:solidFill>
                <a:schemeClr val="dk2"/>
              </a:solidFill>
              <a:prstDash val="solid"/>
              <a:round/>
              <a:headEnd len="med" w="med" type="none"/>
              <a:tailEnd len="med" w="med" type="triangle"/>
            </a:ln>
          </p:spPr>
        </p:cxnSp>
        <p:sp>
          <p:nvSpPr>
            <p:cNvPr id="917" name="Shape 917"/>
            <p:cNvSpPr txBox="1"/>
            <p:nvPr/>
          </p:nvSpPr>
          <p:spPr>
            <a:xfrm>
              <a:off x="1980602" y="3431500"/>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state.x</a:t>
              </a:r>
              <a:endParaRPr sz="1000"/>
            </a:p>
          </p:txBody>
        </p:sp>
        <p:sp>
          <p:nvSpPr>
            <p:cNvPr id="918" name="Shape 918"/>
            <p:cNvSpPr txBox="1"/>
            <p:nvPr/>
          </p:nvSpPr>
          <p:spPr>
            <a:xfrm>
              <a:off x="3676803" y="3408077"/>
              <a:ext cx="7383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state.y</a:t>
              </a:r>
              <a:endParaRPr sz="1000"/>
            </a:p>
          </p:txBody>
        </p:sp>
        <p:sp>
          <p:nvSpPr>
            <p:cNvPr id="919" name="Shape 919"/>
            <p:cNvSpPr txBox="1"/>
            <p:nvPr/>
          </p:nvSpPr>
          <p:spPr>
            <a:xfrm>
              <a:off x="4520399" y="4476808"/>
              <a:ext cx="812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state.y.z</a:t>
              </a:r>
              <a:endParaRPr sz="1000"/>
            </a:p>
          </p:txBody>
        </p:sp>
        <p:cxnSp>
          <p:nvCxnSpPr>
            <p:cNvPr id="920" name="Shape 920"/>
            <p:cNvCxnSpPr>
              <a:stCxn id="913" idx="3"/>
              <a:endCxn id="910" idx="3"/>
            </p:cNvCxnSpPr>
            <p:nvPr/>
          </p:nvCxnSpPr>
          <p:spPr>
            <a:xfrm rot="10800000">
              <a:off x="3988248" y="3099903"/>
              <a:ext cx="1689000" cy="2066400"/>
            </a:xfrm>
            <a:prstGeom prst="curvedConnector3">
              <a:avLst>
                <a:gd fmla="val -14099" name="adj1"/>
              </a:avLst>
            </a:prstGeom>
            <a:noFill/>
            <a:ln cap="flat" cmpd="sng" w="28575">
              <a:solidFill>
                <a:srgbClr val="EA9999"/>
              </a:solidFill>
              <a:prstDash val="solid"/>
              <a:round/>
              <a:headEnd len="med" w="med" type="none"/>
              <a:tailEnd len="med" w="med" type="stealth"/>
            </a:ln>
          </p:spPr>
        </p:cxnSp>
        <p:cxnSp>
          <p:nvCxnSpPr>
            <p:cNvPr id="921" name="Shape 921"/>
            <p:cNvCxnSpPr>
              <a:stCxn id="912" idx="3"/>
              <a:endCxn id="910" idx="3"/>
            </p:cNvCxnSpPr>
            <p:nvPr/>
          </p:nvCxnSpPr>
          <p:spPr>
            <a:xfrm rot="10800000">
              <a:off x="3988328" y="3099923"/>
              <a:ext cx="988500" cy="1033200"/>
            </a:xfrm>
            <a:prstGeom prst="curvedConnector3">
              <a:avLst>
                <a:gd fmla="val -24080" name="adj1"/>
              </a:avLst>
            </a:prstGeom>
            <a:noFill/>
            <a:ln cap="flat" cmpd="sng" w="28575">
              <a:solidFill>
                <a:srgbClr val="EA9999"/>
              </a:solidFill>
              <a:prstDash val="solid"/>
              <a:round/>
              <a:headEnd len="med" w="med" type="none"/>
              <a:tailEnd len="med" w="med" type="stealth"/>
            </a:ln>
          </p:spPr>
        </p:cxnSp>
        <p:cxnSp>
          <p:nvCxnSpPr>
            <p:cNvPr id="922" name="Shape 922"/>
            <p:cNvCxnSpPr>
              <a:stCxn id="911" idx="1"/>
              <a:endCxn id="910" idx="1"/>
            </p:cNvCxnSpPr>
            <p:nvPr/>
          </p:nvCxnSpPr>
          <p:spPr>
            <a:xfrm flipH="1" rot="10800000">
              <a:off x="1185810" y="3100077"/>
              <a:ext cx="1318200" cy="981300"/>
            </a:xfrm>
            <a:prstGeom prst="curvedConnector3">
              <a:avLst>
                <a:gd fmla="val -18064" name="adj1"/>
              </a:avLst>
            </a:prstGeom>
            <a:noFill/>
            <a:ln cap="flat" cmpd="sng" w="28575">
              <a:solidFill>
                <a:srgbClr val="EA9999"/>
              </a:solidFill>
              <a:prstDash val="solid"/>
              <a:round/>
              <a:headEnd len="med" w="med" type="none"/>
              <a:tailEnd len="med" w="med" type="stealth"/>
            </a:ln>
          </p:spPr>
        </p:cxnSp>
        <p:sp>
          <p:nvSpPr>
            <p:cNvPr id="923" name="Shape 923"/>
            <p:cNvSpPr txBox="1"/>
            <p:nvPr/>
          </p:nvSpPr>
          <p:spPr>
            <a:xfrm>
              <a:off x="5931349" y="3940250"/>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924" name="Shape 924"/>
            <p:cNvSpPr txBox="1"/>
            <p:nvPr/>
          </p:nvSpPr>
          <p:spPr>
            <a:xfrm>
              <a:off x="5091350" y="3861775"/>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925" name="Shape 925"/>
            <p:cNvSpPr txBox="1"/>
            <p:nvPr/>
          </p:nvSpPr>
          <p:spPr>
            <a:xfrm>
              <a:off x="874876" y="3037275"/>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926" name="Shape 926"/>
            <p:cNvSpPr txBox="1"/>
            <p:nvPr/>
          </p:nvSpPr>
          <p:spPr>
            <a:xfrm>
              <a:off x="2255525" y="2008600"/>
              <a:ext cx="12156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 initialization</a:t>
              </a:r>
              <a:endParaRPr sz="1000"/>
            </a:p>
          </p:txBody>
        </p:sp>
        <p:sp>
          <p:nvSpPr>
            <p:cNvPr id="927" name="Shape 927"/>
            <p:cNvSpPr txBox="1"/>
            <p:nvPr/>
          </p:nvSpPr>
          <p:spPr>
            <a:xfrm>
              <a:off x="3887875" y="2008600"/>
              <a:ext cx="10224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 update</a:t>
              </a:r>
              <a:endParaRPr sz="1000"/>
            </a:p>
          </p:txBody>
        </p:sp>
        <p:cxnSp>
          <p:nvCxnSpPr>
            <p:cNvPr id="928" name="Shape 928"/>
            <p:cNvCxnSpPr>
              <a:stCxn id="926" idx="2"/>
              <a:endCxn id="910" idx="0"/>
            </p:cNvCxnSpPr>
            <p:nvPr/>
          </p:nvCxnSpPr>
          <p:spPr>
            <a:xfrm>
              <a:off x="2863325" y="2290900"/>
              <a:ext cx="382800" cy="589500"/>
            </a:xfrm>
            <a:prstGeom prst="straightConnector1">
              <a:avLst/>
            </a:prstGeom>
            <a:noFill/>
            <a:ln cap="flat" cmpd="sng" w="19050">
              <a:solidFill>
                <a:schemeClr val="dk2"/>
              </a:solidFill>
              <a:prstDash val="solid"/>
              <a:round/>
              <a:headEnd len="med" w="med" type="none"/>
              <a:tailEnd len="med" w="med" type="triangle"/>
            </a:ln>
          </p:spPr>
        </p:cxnSp>
        <p:cxnSp>
          <p:nvCxnSpPr>
            <p:cNvPr id="929" name="Shape 929"/>
            <p:cNvCxnSpPr>
              <a:stCxn id="927" idx="2"/>
              <a:endCxn id="910" idx="0"/>
            </p:cNvCxnSpPr>
            <p:nvPr/>
          </p:nvCxnSpPr>
          <p:spPr>
            <a:xfrm flipH="1">
              <a:off x="3246175" y="2290900"/>
              <a:ext cx="1152900" cy="589500"/>
            </a:xfrm>
            <a:prstGeom prst="straightConnector1">
              <a:avLst/>
            </a:prstGeom>
            <a:noFill/>
            <a:ln cap="flat" cmpd="sng" w="19050">
              <a:solidFill>
                <a:schemeClr val="dk2"/>
              </a:solidFill>
              <a:prstDash val="solid"/>
              <a:round/>
              <a:headEnd len="med" w="med" type="none"/>
              <a:tailEnd len="med" w="med" type="triangle"/>
            </a:ln>
          </p:spPr>
        </p:cxnSp>
      </p:grpSp>
      <p:grpSp>
        <p:nvGrpSpPr>
          <p:cNvPr id="930" name="Shape 930"/>
          <p:cNvGrpSpPr/>
          <p:nvPr/>
        </p:nvGrpSpPr>
        <p:grpSpPr>
          <a:xfrm>
            <a:off x="6507676" y="2152000"/>
            <a:ext cx="5584472" cy="3377303"/>
            <a:chOff x="874876" y="2008600"/>
            <a:chExt cx="5584472" cy="3377303"/>
          </a:xfrm>
        </p:grpSpPr>
        <p:sp>
          <p:nvSpPr>
            <p:cNvPr id="931" name="Shape 931"/>
            <p:cNvSpPr/>
            <p:nvPr/>
          </p:nvSpPr>
          <p:spPr>
            <a:xfrm>
              <a:off x="2503882" y="2880343"/>
              <a:ext cx="1484400" cy="439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932" name="Shape 932"/>
            <p:cNvSpPr/>
            <p:nvPr/>
          </p:nvSpPr>
          <p:spPr>
            <a:xfrm>
              <a:off x="1185810" y="3861777"/>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933" name="Shape 933"/>
            <p:cNvSpPr/>
            <p:nvPr/>
          </p:nvSpPr>
          <p:spPr>
            <a:xfrm>
              <a:off x="3287828" y="391352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934" name="Shape 934"/>
            <p:cNvSpPr/>
            <p:nvPr/>
          </p:nvSpPr>
          <p:spPr>
            <a:xfrm>
              <a:off x="3988248" y="4946703"/>
              <a:ext cx="1689000" cy="439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935" name="Shape 935"/>
            <p:cNvCxnSpPr>
              <a:stCxn id="931" idx="2"/>
              <a:endCxn id="932" idx="0"/>
            </p:cNvCxnSpPr>
            <p:nvPr/>
          </p:nvCxnSpPr>
          <p:spPr>
            <a:xfrm flipH="1">
              <a:off x="2030182" y="3319543"/>
              <a:ext cx="1215900" cy="542100"/>
            </a:xfrm>
            <a:prstGeom prst="straightConnector1">
              <a:avLst/>
            </a:prstGeom>
            <a:noFill/>
            <a:ln cap="flat" cmpd="sng" w="19050">
              <a:solidFill>
                <a:schemeClr val="dk2"/>
              </a:solidFill>
              <a:prstDash val="solid"/>
              <a:round/>
              <a:headEnd len="med" w="med" type="none"/>
              <a:tailEnd len="med" w="med" type="triangle"/>
            </a:ln>
          </p:spPr>
        </p:cxnSp>
        <p:cxnSp>
          <p:nvCxnSpPr>
            <p:cNvPr id="936" name="Shape 936"/>
            <p:cNvCxnSpPr>
              <a:stCxn id="931" idx="2"/>
              <a:endCxn id="933" idx="0"/>
            </p:cNvCxnSpPr>
            <p:nvPr/>
          </p:nvCxnSpPr>
          <p:spPr>
            <a:xfrm>
              <a:off x="3246082" y="3319543"/>
              <a:ext cx="886200" cy="594000"/>
            </a:xfrm>
            <a:prstGeom prst="straightConnector1">
              <a:avLst/>
            </a:prstGeom>
            <a:noFill/>
            <a:ln cap="flat" cmpd="sng" w="19050">
              <a:solidFill>
                <a:schemeClr val="dk2"/>
              </a:solidFill>
              <a:prstDash val="solid"/>
              <a:round/>
              <a:headEnd len="med" w="med" type="none"/>
              <a:tailEnd len="med" w="med" type="triangle"/>
            </a:ln>
          </p:spPr>
        </p:cxnSp>
        <p:cxnSp>
          <p:nvCxnSpPr>
            <p:cNvPr id="937" name="Shape 937"/>
            <p:cNvCxnSpPr>
              <a:stCxn id="933" idx="2"/>
              <a:endCxn id="934" idx="0"/>
            </p:cNvCxnSpPr>
            <p:nvPr/>
          </p:nvCxnSpPr>
          <p:spPr>
            <a:xfrm>
              <a:off x="4132328" y="4352723"/>
              <a:ext cx="700500" cy="594000"/>
            </a:xfrm>
            <a:prstGeom prst="straightConnector1">
              <a:avLst/>
            </a:prstGeom>
            <a:noFill/>
            <a:ln cap="flat" cmpd="sng" w="19050">
              <a:solidFill>
                <a:schemeClr val="dk2"/>
              </a:solidFill>
              <a:prstDash val="solid"/>
              <a:round/>
              <a:headEnd len="med" w="med" type="none"/>
              <a:tailEnd len="med" w="med" type="triangle"/>
            </a:ln>
          </p:spPr>
        </p:cxnSp>
        <p:sp>
          <p:nvSpPr>
            <p:cNvPr id="938" name="Shape 938"/>
            <p:cNvSpPr txBox="1"/>
            <p:nvPr/>
          </p:nvSpPr>
          <p:spPr>
            <a:xfrm>
              <a:off x="1980602" y="3431500"/>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state2.x</a:t>
              </a:r>
              <a:endParaRPr sz="1000"/>
            </a:p>
          </p:txBody>
        </p:sp>
        <p:sp>
          <p:nvSpPr>
            <p:cNvPr id="939" name="Shape 939"/>
            <p:cNvSpPr txBox="1"/>
            <p:nvPr/>
          </p:nvSpPr>
          <p:spPr>
            <a:xfrm>
              <a:off x="3676803" y="3408077"/>
              <a:ext cx="7383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state2.y</a:t>
              </a:r>
              <a:endParaRPr sz="1000"/>
            </a:p>
          </p:txBody>
        </p:sp>
        <p:sp>
          <p:nvSpPr>
            <p:cNvPr id="940" name="Shape 940"/>
            <p:cNvSpPr txBox="1"/>
            <p:nvPr/>
          </p:nvSpPr>
          <p:spPr>
            <a:xfrm>
              <a:off x="4520399" y="4476808"/>
              <a:ext cx="8127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state2.y.z</a:t>
              </a:r>
              <a:endParaRPr sz="1000"/>
            </a:p>
          </p:txBody>
        </p:sp>
        <p:cxnSp>
          <p:nvCxnSpPr>
            <p:cNvPr id="941" name="Shape 941"/>
            <p:cNvCxnSpPr>
              <a:stCxn id="934" idx="3"/>
              <a:endCxn id="931" idx="3"/>
            </p:cNvCxnSpPr>
            <p:nvPr/>
          </p:nvCxnSpPr>
          <p:spPr>
            <a:xfrm rot="10800000">
              <a:off x="3988248" y="3099903"/>
              <a:ext cx="1689000" cy="2066400"/>
            </a:xfrm>
            <a:prstGeom prst="curvedConnector3">
              <a:avLst>
                <a:gd fmla="val -14099" name="adj1"/>
              </a:avLst>
            </a:prstGeom>
            <a:noFill/>
            <a:ln cap="flat" cmpd="sng" w="28575">
              <a:solidFill>
                <a:srgbClr val="EA9999"/>
              </a:solidFill>
              <a:prstDash val="solid"/>
              <a:round/>
              <a:headEnd len="med" w="med" type="none"/>
              <a:tailEnd len="med" w="med" type="stealth"/>
            </a:ln>
          </p:spPr>
        </p:cxnSp>
        <p:cxnSp>
          <p:nvCxnSpPr>
            <p:cNvPr id="942" name="Shape 942"/>
            <p:cNvCxnSpPr>
              <a:stCxn id="933" idx="3"/>
              <a:endCxn id="931" idx="3"/>
            </p:cNvCxnSpPr>
            <p:nvPr/>
          </p:nvCxnSpPr>
          <p:spPr>
            <a:xfrm rot="10800000">
              <a:off x="3988328" y="3099923"/>
              <a:ext cx="988500" cy="1033200"/>
            </a:xfrm>
            <a:prstGeom prst="curvedConnector3">
              <a:avLst>
                <a:gd fmla="val -24090" name="adj1"/>
              </a:avLst>
            </a:prstGeom>
            <a:noFill/>
            <a:ln cap="flat" cmpd="sng" w="28575">
              <a:solidFill>
                <a:srgbClr val="EA9999"/>
              </a:solidFill>
              <a:prstDash val="solid"/>
              <a:round/>
              <a:headEnd len="med" w="med" type="none"/>
              <a:tailEnd len="med" w="med" type="stealth"/>
            </a:ln>
          </p:spPr>
        </p:cxnSp>
        <p:cxnSp>
          <p:nvCxnSpPr>
            <p:cNvPr id="943" name="Shape 943"/>
            <p:cNvCxnSpPr>
              <a:stCxn id="932" idx="1"/>
              <a:endCxn id="931" idx="1"/>
            </p:cNvCxnSpPr>
            <p:nvPr/>
          </p:nvCxnSpPr>
          <p:spPr>
            <a:xfrm flipH="1" rot="10800000">
              <a:off x="1185810" y="3100077"/>
              <a:ext cx="1318200" cy="981300"/>
            </a:xfrm>
            <a:prstGeom prst="curvedConnector3">
              <a:avLst>
                <a:gd fmla="val -18064" name="adj1"/>
              </a:avLst>
            </a:prstGeom>
            <a:noFill/>
            <a:ln cap="flat" cmpd="sng" w="28575">
              <a:solidFill>
                <a:srgbClr val="EA9999"/>
              </a:solidFill>
              <a:prstDash val="solid"/>
              <a:round/>
              <a:headEnd len="med" w="med" type="none"/>
              <a:tailEnd len="med" w="med" type="stealth"/>
            </a:ln>
          </p:spPr>
        </p:cxnSp>
        <p:sp>
          <p:nvSpPr>
            <p:cNvPr id="944" name="Shape 944"/>
            <p:cNvSpPr txBox="1"/>
            <p:nvPr/>
          </p:nvSpPr>
          <p:spPr>
            <a:xfrm>
              <a:off x="5931349" y="3940250"/>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945" name="Shape 945"/>
            <p:cNvSpPr txBox="1"/>
            <p:nvPr/>
          </p:nvSpPr>
          <p:spPr>
            <a:xfrm>
              <a:off x="5091350" y="3861775"/>
              <a:ext cx="5280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946" name="Shape 946"/>
            <p:cNvSpPr txBox="1"/>
            <p:nvPr/>
          </p:nvSpPr>
          <p:spPr>
            <a:xfrm>
              <a:off x="874876" y="3037275"/>
              <a:ext cx="6585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Event</a:t>
              </a:r>
              <a:endParaRPr sz="1000"/>
            </a:p>
          </p:txBody>
        </p:sp>
        <p:sp>
          <p:nvSpPr>
            <p:cNvPr id="947" name="Shape 947"/>
            <p:cNvSpPr txBox="1"/>
            <p:nvPr/>
          </p:nvSpPr>
          <p:spPr>
            <a:xfrm>
              <a:off x="2255525" y="2008600"/>
              <a:ext cx="12156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 initialization</a:t>
              </a:r>
              <a:endParaRPr sz="1000"/>
            </a:p>
          </p:txBody>
        </p:sp>
        <p:sp>
          <p:nvSpPr>
            <p:cNvPr id="948" name="Shape 948"/>
            <p:cNvSpPr txBox="1"/>
            <p:nvPr/>
          </p:nvSpPr>
          <p:spPr>
            <a:xfrm>
              <a:off x="3887875" y="2008600"/>
              <a:ext cx="10224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000"/>
                <a:t>state2 update</a:t>
              </a:r>
              <a:endParaRPr sz="1000"/>
            </a:p>
          </p:txBody>
        </p:sp>
        <p:cxnSp>
          <p:nvCxnSpPr>
            <p:cNvPr id="949" name="Shape 949"/>
            <p:cNvCxnSpPr>
              <a:stCxn id="947" idx="2"/>
              <a:endCxn id="931" idx="0"/>
            </p:cNvCxnSpPr>
            <p:nvPr/>
          </p:nvCxnSpPr>
          <p:spPr>
            <a:xfrm>
              <a:off x="2863325" y="2290900"/>
              <a:ext cx="382800" cy="589500"/>
            </a:xfrm>
            <a:prstGeom prst="straightConnector1">
              <a:avLst/>
            </a:prstGeom>
            <a:noFill/>
            <a:ln cap="flat" cmpd="sng" w="19050">
              <a:solidFill>
                <a:schemeClr val="dk2"/>
              </a:solidFill>
              <a:prstDash val="solid"/>
              <a:round/>
              <a:headEnd len="med" w="med" type="none"/>
              <a:tailEnd len="med" w="med" type="triangle"/>
            </a:ln>
          </p:spPr>
        </p:cxnSp>
        <p:cxnSp>
          <p:nvCxnSpPr>
            <p:cNvPr id="950" name="Shape 950"/>
            <p:cNvCxnSpPr>
              <a:stCxn id="948" idx="2"/>
              <a:endCxn id="931" idx="0"/>
            </p:cNvCxnSpPr>
            <p:nvPr/>
          </p:nvCxnSpPr>
          <p:spPr>
            <a:xfrm flipH="1">
              <a:off x="3246175" y="2290900"/>
              <a:ext cx="1152900" cy="589500"/>
            </a:xfrm>
            <a:prstGeom prst="straightConnector1">
              <a:avLst/>
            </a:prstGeom>
            <a:noFill/>
            <a:ln cap="flat" cmpd="sng" w="19050">
              <a:solidFill>
                <a:schemeClr val="dk2"/>
              </a:solidFill>
              <a:prstDash val="solid"/>
              <a:round/>
              <a:headEnd len="med" w="med" type="none"/>
              <a:tailEnd len="med" w="med" type="triangle"/>
            </a:ln>
          </p:spPr>
        </p:cxnSp>
      </p:grpSp>
      <p:grpSp>
        <p:nvGrpSpPr>
          <p:cNvPr id="951" name="Shape 951"/>
          <p:cNvGrpSpPr/>
          <p:nvPr/>
        </p:nvGrpSpPr>
        <p:grpSpPr>
          <a:xfrm>
            <a:off x="3017482" y="3319543"/>
            <a:ext cx="4645500" cy="685500"/>
            <a:chOff x="3017482" y="3319543"/>
            <a:chExt cx="4645500" cy="685500"/>
          </a:xfrm>
        </p:grpSpPr>
        <p:cxnSp>
          <p:nvCxnSpPr>
            <p:cNvPr id="952" name="Shape 952"/>
            <p:cNvCxnSpPr>
              <a:stCxn id="910" idx="2"/>
              <a:endCxn id="932" idx="0"/>
            </p:cNvCxnSpPr>
            <p:nvPr/>
          </p:nvCxnSpPr>
          <p:spPr>
            <a:xfrm>
              <a:off x="3017482" y="3319543"/>
              <a:ext cx="4645500" cy="685500"/>
            </a:xfrm>
            <a:prstGeom prst="straightConnector1">
              <a:avLst/>
            </a:prstGeom>
            <a:noFill/>
            <a:ln cap="flat" cmpd="sng" w="38100">
              <a:solidFill>
                <a:srgbClr val="FF0000"/>
              </a:solidFill>
              <a:prstDash val="solid"/>
              <a:round/>
              <a:headEnd len="med" w="med" type="none"/>
              <a:tailEnd len="med" w="med" type="triangle"/>
            </a:ln>
          </p:spPr>
        </p:cxnSp>
        <p:sp>
          <p:nvSpPr>
            <p:cNvPr id="953" name="Shape 953"/>
            <p:cNvSpPr txBox="1"/>
            <p:nvPr/>
          </p:nvSpPr>
          <p:spPr>
            <a:xfrm>
              <a:off x="5575428" y="3429002"/>
              <a:ext cx="738300" cy="282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solidFill>
                    <a:srgbClr val="FF0000"/>
                  </a:solidFill>
                </a:rPr>
                <a:t>state.y</a:t>
              </a:r>
              <a:endParaRPr b="1" sz="1200">
                <a:solidFill>
                  <a:srgbClr val="FF0000"/>
                </a:solidFill>
              </a:endParaRPr>
            </a:p>
          </p:txBody>
        </p:sp>
      </p:grpSp>
      <p:sp>
        <p:nvSpPr>
          <p:cNvPr id="954" name="Shape 954"/>
          <p:cNvSpPr txBox="1"/>
          <p:nvPr/>
        </p:nvSpPr>
        <p:spPr>
          <a:xfrm>
            <a:off x="5220750" y="1454200"/>
            <a:ext cx="1750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t>Data Flow</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nvSpPr>
        <p:spPr>
          <a:xfrm>
            <a:off x="713157" y="1350176"/>
            <a:ext cx="4939200" cy="258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757070"/>
              </a:buClr>
              <a:buSzPts val="1200"/>
              <a:buFont typeface="Arial"/>
              <a:buNone/>
            </a:pPr>
            <a:r>
              <a:rPr lang="en-GB" sz="1200">
                <a:solidFill>
                  <a:srgbClr val="757070"/>
                </a:solidFill>
                <a:latin typeface="Montserrat"/>
                <a:ea typeface="Montserrat"/>
                <a:cs typeface="Montserrat"/>
                <a:sym typeface="Montserrat"/>
              </a:rPr>
              <a:t>About choosing a frontend framework</a:t>
            </a:r>
            <a:endParaRPr sz="1200">
              <a:solidFill>
                <a:srgbClr val="757070"/>
              </a:solidFill>
              <a:latin typeface="Montserrat"/>
              <a:ea typeface="Montserrat"/>
              <a:cs typeface="Montserrat"/>
              <a:sym typeface="Montserrat"/>
            </a:endParaRPr>
          </a:p>
        </p:txBody>
      </p:sp>
      <p:sp>
        <p:nvSpPr>
          <p:cNvPr id="366" name="Shape 366"/>
          <p:cNvSpPr txBox="1"/>
          <p:nvPr/>
        </p:nvSpPr>
        <p:spPr>
          <a:xfrm>
            <a:off x="698869" y="593701"/>
            <a:ext cx="39864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Introduction</a:t>
            </a:r>
            <a:endParaRPr/>
          </a:p>
        </p:txBody>
      </p:sp>
      <p:cxnSp>
        <p:nvCxnSpPr>
          <p:cNvPr id="367" name="Shape 36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368" name="Shape 368"/>
          <p:cNvSpPr txBox="1"/>
          <p:nvPr/>
        </p:nvSpPr>
        <p:spPr>
          <a:xfrm>
            <a:off x="2019700" y="2494800"/>
            <a:ext cx="8680200" cy="40671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2400"/>
              <a:t>3 languages and 1 library:</a:t>
            </a:r>
            <a:endParaRPr sz="2400"/>
          </a:p>
          <a:p>
            <a:pPr indent="-457200" lvl="0" marL="457200" rtl="0">
              <a:lnSpc>
                <a:spcPct val="200000"/>
              </a:lnSpc>
              <a:spcBef>
                <a:spcPts val="0"/>
              </a:spcBef>
              <a:spcAft>
                <a:spcPts val="0"/>
              </a:spcAft>
              <a:buClr>
                <a:srgbClr val="EA3469"/>
              </a:buClr>
              <a:buSzPts val="3600"/>
              <a:buChar char="●"/>
            </a:pPr>
            <a:r>
              <a:rPr lang="en-GB" sz="3600"/>
              <a:t>            +                </a:t>
            </a:r>
            <a:r>
              <a:rPr lang="en-GB" sz="2400"/>
              <a:t>(Javascript + React)</a:t>
            </a:r>
            <a:endParaRPr sz="2400"/>
          </a:p>
          <a:p>
            <a:pPr indent="-457200" lvl="0" marL="457200" rtl="0">
              <a:lnSpc>
                <a:spcPct val="200000"/>
              </a:lnSpc>
              <a:spcBef>
                <a:spcPts val="0"/>
              </a:spcBef>
              <a:spcAft>
                <a:spcPts val="0"/>
              </a:spcAft>
              <a:buClr>
                <a:srgbClr val="EA3469"/>
              </a:buClr>
              <a:buSzPts val="3600"/>
              <a:buChar char="●"/>
            </a:pPr>
            <a:r>
              <a:rPr lang="en-GB" sz="3600"/>
              <a:t> </a:t>
            </a:r>
            <a:r>
              <a:rPr lang="en-GB" sz="3600"/>
              <a:t>                 +           </a:t>
            </a:r>
            <a:r>
              <a:rPr lang="en-GB" sz="2400"/>
              <a:t>(Reason + React)</a:t>
            </a:r>
            <a:endParaRPr sz="2400"/>
          </a:p>
          <a:p>
            <a:pPr indent="-457200" lvl="0" marL="457200" rtl="0">
              <a:lnSpc>
                <a:spcPct val="200000"/>
              </a:lnSpc>
              <a:spcBef>
                <a:spcPts val="0"/>
              </a:spcBef>
              <a:spcAft>
                <a:spcPts val="0"/>
              </a:spcAft>
              <a:buClr>
                <a:srgbClr val="EA3469"/>
              </a:buClr>
              <a:buSzPts val="3600"/>
              <a:buChar char="●"/>
            </a:pPr>
            <a:r>
              <a:rPr lang="en-GB" sz="3600"/>
              <a:t>                                </a:t>
            </a:r>
            <a:r>
              <a:rPr lang="en-GB" sz="2400"/>
              <a:t>(Elm)</a:t>
            </a:r>
            <a:endParaRPr sz="2400"/>
          </a:p>
        </p:txBody>
      </p:sp>
      <p:pic>
        <p:nvPicPr>
          <p:cNvPr id="369" name="Shape 369"/>
          <p:cNvPicPr preferRelativeResize="0"/>
          <p:nvPr/>
        </p:nvPicPr>
        <p:blipFill>
          <a:blip r:embed="rId3">
            <a:alphaModFix/>
          </a:blip>
          <a:stretch>
            <a:fillRect/>
          </a:stretch>
        </p:blipFill>
        <p:spPr>
          <a:xfrm>
            <a:off x="2743804" y="3096682"/>
            <a:ext cx="1017350" cy="1017350"/>
          </a:xfrm>
          <a:prstGeom prst="rect">
            <a:avLst/>
          </a:prstGeom>
          <a:noFill/>
          <a:ln>
            <a:noFill/>
          </a:ln>
        </p:spPr>
      </p:pic>
      <p:pic>
        <p:nvPicPr>
          <p:cNvPr id="370" name="Shape 370"/>
          <p:cNvPicPr preferRelativeResize="0"/>
          <p:nvPr/>
        </p:nvPicPr>
        <p:blipFill>
          <a:blip r:embed="rId4">
            <a:alphaModFix/>
          </a:blip>
          <a:stretch>
            <a:fillRect/>
          </a:stretch>
        </p:blipFill>
        <p:spPr>
          <a:xfrm>
            <a:off x="4234275" y="3078729"/>
            <a:ext cx="1440490" cy="1017350"/>
          </a:xfrm>
          <a:prstGeom prst="rect">
            <a:avLst/>
          </a:prstGeom>
          <a:noFill/>
          <a:ln>
            <a:noFill/>
          </a:ln>
        </p:spPr>
      </p:pic>
      <p:pic>
        <p:nvPicPr>
          <p:cNvPr id="371" name="Shape 371"/>
          <p:cNvPicPr preferRelativeResize="0"/>
          <p:nvPr/>
        </p:nvPicPr>
        <p:blipFill>
          <a:blip r:embed="rId5">
            <a:alphaModFix/>
          </a:blip>
          <a:stretch>
            <a:fillRect/>
          </a:stretch>
        </p:blipFill>
        <p:spPr>
          <a:xfrm>
            <a:off x="2474501" y="4236693"/>
            <a:ext cx="2327926" cy="878250"/>
          </a:xfrm>
          <a:prstGeom prst="rect">
            <a:avLst/>
          </a:prstGeom>
          <a:noFill/>
          <a:ln>
            <a:noFill/>
          </a:ln>
        </p:spPr>
      </p:pic>
      <p:pic>
        <p:nvPicPr>
          <p:cNvPr id="372" name="Shape 372"/>
          <p:cNvPicPr preferRelativeResize="0"/>
          <p:nvPr/>
        </p:nvPicPr>
        <p:blipFill>
          <a:blip r:embed="rId4">
            <a:alphaModFix/>
          </a:blip>
          <a:stretch>
            <a:fillRect/>
          </a:stretch>
        </p:blipFill>
        <p:spPr>
          <a:xfrm>
            <a:off x="4989257" y="4165081"/>
            <a:ext cx="1440490" cy="1017350"/>
          </a:xfrm>
          <a:prstGeom prst="rect">
            <a:avLst/>
          </a:prstGeom>
          <a:noFill/>
          <a:ln>
            <a:noFill/>
          </a:ln>
        </p:spPr>
      </p:pic>
      <p:pic>
        <p:nvPicPr>
          <p:cNvPr id="373" name="Shape 373"/>
          <p:cNvPicPr preferRelativeResize="0"/>
          <p:nvPr/>
        </p:nvPicPr>
        <p:blipFill>
          <a:blip r:embed="rId6">
            <a:alphaModFix/>
          </a:blip>
          <a:stretch>
            <a:fillRect/>
          </a:stretch>
        </p:blipFill>
        <p:spPr>
          <a:xfrm>
            <a:off x="2743629" y="5403825"/>
            <a:ext cx="878249" cy="878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Shape 960"/>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961" name="Shape 96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962" name="Shape 962"/>
          <p:cNvSpPr/>
          <p:nvPr/>
        </p:nvSpPr>
        <p:spPr>
          <a:xfrm>
            <a:off x="4245400" y="2778400"/>
            <a:ext cx="1959300" cy="5283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Stateful Component</a:t>
            </a:r>
            <a:endParaRPr/>
          </a:p>
        </p:txBody>
      </p:sp>
      <p:sp>
        <p:nvSpPr>
          <p:cNvPr id="963" name="Shape 963"/>
          <p:cNvSpPr/>
          <p:nvPr/>
        </p:nvSpPr>
        <p:spPr>
          <a:xfrm>
            <a:off x="2505600" y="3958575"/>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964" name="Shape 964"/>
          <p:cNvSpPr/>
          <p:nvPr/>
        </p:nvSpPr>
        <p:spPr>
          <a:xfrm>
            <a:off x="5280175" y="40208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sp>
        <p:nvSpPr>
          <p:cNvPr id="965" name="Shape 965"/>
          <p:cNvSpPr/>
          <p:nvPr/>
        </p:nvSpPr>
        <p:spPr>
          <a:xfrm>
            <a:off x="6204700" y="5263200"/>
            <a:ext cx="2229600" cy="528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Stateless Component</a:t>
            </a:r>
            <a:endParaRPr/>
          </a:p>
        </p:txBody>
      </p:sp>
      <p:cxnSp>
        <p:nvCxnSpPr>
          <p:cNvPr id="966" name="Shape 966"/>
          <p:cNvCxnSpPr>
            <a:stCxn id="962" idx="2"/>
            <a:endCxn id="963" idx="0"/>
          </p:cNvCxnSpPr>
          <p:nvPr/>
        </p:nvCxnSpPr>
        <p:spPr>
          <a:xfrm flipH="1">
            <a:off x="3620350" y="3306700"/>
            <a:ext cx="1604700" cy="651900"/>
          </a:xfrm>
          <a:prstGeom prst="straightConnector1">
            <a:avLst/>
          </a:prstGeom>
          <a:noFill/>
          <a:ln cap="flat" cmpd="sng" w="19050">
            <a:solidFill>
              <a:schemeClr val="dk2"/>
            </a:solidFill>
            <a:prstDash val="solid"/>
            <a:round/>
            <a:headEnd len="med" w="med" type="none"/>
            <a:tailEnd len="med" w="med" type="triangle"/>
          </a:ln>
        </p:spPr>
      </p:cxnSp>
      <p:cxnSp>
        <p:nvCxnSpPr>
          <p:cNvPr id="967" name="Shape 967"/>
          <p:cNvCxnSpPr>
            <a:stCxn id="962" idx="2"/>
            <a:endCxn id="964" idx="0"/>
          </p:cNvCxnSpPr>
          <p:nvPr/>
        </p:nvCxnSpPr>
        <p:spPr>
          <a:xfrm>
            <a:off x="5225050" y="3306700"/>
            <a:ext cx="1170000" cy="714000"/>
          </a:xfrm>
          <a:prstGeom prst="straightConnector1">
            <a:avLst/>
          </a:prstGeom>
          <a:noFill/>
          <a:ln cap="flat" cmpd="sng" w="19050">
            <a:solidFill>
              <a:schemeClr val="dk2"/>
            </a:solidFill>
            <a:prstDash val="solid"/>
            <a:round/>
            <a:headEnd len="med" w="med" type="none"/>
            <a:tailEnd len="med" w="med" type="triangle"/>
          </a:ln>
        </p:spPr>
      </p:cxnSp>
      <p:cxnSp>
        <p:nvCxnSpPr>
          <p:cNvPr id="968" name="Shape 968"/>
          <p:cNvCxnSpPr>
            <a:stCxn id="964" idx="2"/>
            <a:endCxn id="965" idx="0"/>
          </p:cNvCxnSpPr>
          <p:nvPr/>
        </p:nvCxnSpPr>
        <p:spPr>
          <a:xfrm>
            <a:off x="6394975" y="4549100"/>
            <a:ext cx="924600" cy="714000"/>
          </a:xfrm>
          <a:prstGeom prst="straightConnector1">
            <a:avLst/>
          </a:prstGeom>
          <a:noFill/>
          <a:ln cap="flat" cmpd="sng" w="19050">
            <a:solidFill>
              <a:schemeClr val="dk2"/>
            </a:solidFill>
            <a:prstDash val="solid"/>
            <a:round/>
            <a:headEnd len="med" w="med" type="none"/>
            <a:tailEnd len="med" w="med" type="triangle"/>
          </a:ln>
        </p:spPr>
      </p:cxnSp>
      <p:sp>
        <p:nvSpPr>
          <p:cNvPr id="969" name="Shape 969"/>
          <p:cNvSpPr txBox="1"/>
          <p:nvPr/>
        </p:nvSpPr>
        <p:spPr>
          <a:xfrm>
            <a:off x="3707375" y="344117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970" name="Shape 970"/>
          <p:cNvSpPr txBox="1"/>
          <p:nvPr/>
        </p:nvSpPr>
        <p:spPr>
          <a:xfrm>
            <a:off x="5793590" y="3413000"/>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sp>
        <p:nvSpPr>
          <p:cNvPr id="971" name="Shape 971"/>
          <p:cNvSpPr txBox="1"/>
          <p:nvPr/>
        </p:nvSpPr>
        <p:spPr>
          <a:xfrm>
            <a:off x="6907135" y="4698155"/>
            <a:ext cx="584700" cy="3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props</a:t>
            </a:r>
            <a:endParaRPr sz="1200"/>
          </a:p>
        </p:txBody>
      </p:sp>
      <p:cxnSp>
        <p:nvCxnSpPr>
          <p:cNvPr id="972" name="Shape 972"/>
          <p:cNvCxnSpPr>
            <a:stCxn id="965" idx="3"/>
            <a:endCxn id="962" idx="3"/>
          </p:cNvCxnSpPr>
          <p:nvPr/>
        </p:nvCxnSpPr>
        <p:spPr>
          <a:xfrm rot="10800000">
            <a:off x="6204700" y="3042450"/>
            <a:ext cx="2229600" cy="2484900"/>
          </a:xfrm>
          <a:prstGeom prst="curvedConnector3">
            <a:avLst>
              <a:gd fmla="val -10680" name="adj1"/>
            </a:avLst>
          </a:prstGeom>
          <a:noFill/>
          <a:ln cap="flat" cmpd="sng" w="28575">
            <a:solidFill>
              <a:srgbClr val="EA9999"/>
            </a:solidFill>
            <a:prstDash val="solid"/>
            <a:round/>
            <a:headEnd len="med" w="med" type="none"/>
            <a:tailEnd len="med" w="med" type="stealth"/>
          </a:ln>
        </p:spPr>
      </p:cxnSp>
      <p:cxnSp>
        <p:nvCxnSpPr>
          <p:cNvPr id="973" name="Shape 973"/>
          <p:cNvCxnSpPr>
            <a:stCxn id="964" idx="3"/>
            <a:endCxn id="962" idx="3"/>
          </p:cNvCxnSpPr>
          <p:nvPr/>
        </p:nvCxnSpPr>
        <p:spPr>
          <a:xfrm rot="10800000">
            <a:off x="6204775" y="3042650"/>
            <a:ext cx="1305000" cy="1242300"/>
          </a:xfrm>
          <a:prstGeom prst="curvedConnector3">
            <a:avLst>
              <a:gd fmla="val -18247" name="adj1"/>
            </a:avLst>
          </a:prstGeom>
          <a:noFill/>
          <a:ln cap="flat" cmpd="sng" w="28575">
            <a:solidFill>
              <a:srgbClr val="EA9999"/>
            </a:solidFill>
            <a:prstDash val="solid"/>
            <a:round/>
            <a:headEnd len="med" w="med" type="none"/>
            <a:tailEnd len="med" w="med" type="stealth"/>
          </a:ln>
        </p:spPr>
      </p:cxnSp>
      <p:cxnSp>
        <p:nvCxnSpPr>
          <p:cNvPr id="974" name="Shape 974"/>
          <p:cNvCxnSpPr>
            <a:stCxn id="963" idx="1"/>
            <a:endCxn id="962" idx="1"/>
          </p:cNvCxnSpPr>
          <p:nvPr/>
        </p:nvCxnSpPr>
        <p:spPr>
          <a:xfrm flipH="1" rot="10800000">
            <a:off x="2505600" y="3042525"/>
            <a:ext cx="1739700" cy="1180200"/>
          </a:xfrm>
          <a:prstGeom prst="curvedConnector3">
            <a:avLst>
              <a:gd fmla="val -13688" name="adj1"/>
            </a:avLst>
          </a:prstGeom>
          <a:noFill/>
          <a:ln cap="flat" cmpd="sng" w="28575">
            <a:solidFill>
              <a:srgbClr val="EA9999"/>
            </a:solidFill>
            <a:prstDash val="solid"/>
            <a:round/>
            <a:headEnd len="med" w="med" type="none"/>
            <a:tailEnd len="med" w="med" type="stealth"/>
          </a:ln>
        </p:spPr>
      </p:cxnSp>
      <p:sp>
        <p:nvSpPr>
          <p:cNvPr id="975" name="Shape 975"/>
          <p:cNvSpPr/>
          <p:nvPr/>
        </p:nvSpPr>
        <p:spPr>
          <a:xfrm>
            <a:off x="8434300" y="2235250"/>
            <a:ext cx="2157900" cy="13497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HTTP request</a:t>
            </a:r>
            <a:endParaRPr sz="1800"/>
          </a:p>
          <a:p>
            <a:pPr indent="0" lvl="0" marL="0" rtl="0" algn="ctr">
              <a:spcBef>
                <a:spcPts val="0"/>
              </a:spcBef>
              <a:spcAft>
                <a:spcPts val="0"/>
              </a:spcAft>
              <a:buNone/>
            </a:pPr>
            <a:r>
              <a:rPr lang="en-GB" sz="1800"/>
              <a:t>Session</a:t>
            </a:r>
            <a:endParaRPr sz="1800"/>
          </a:p>
          <a:p>
            <a:pPr indent="0" lvl="0" marL="0" rtl="0" algn="ctr">
              <a:spcBef>
                <a:spcPts val="0"/>
              </a:spcBef>
              <a:spcAft>
                <a:spcPts val="0"/>
              </a:spcAft>
              <a:buNone/>
            </a:pPr>
            <a:r>
              <a:rPr lang="en-GB" sz="1800"/>
              <a:t>3rd party</a:t>
            </a:r>
            <a:endParaRPr sz="1800"/>
          </a:p>
          <a:p>
            <a:pPr indent="0" lvl="0" marL="0" rtl="0" algn="ctr">
              <a:spcBef>
                <a:spcPts val="0"/>
              </a:spcBef>
              <a:spcAft>
                <a:spcPts val="0"/>
              </a:spcAft>
              <a:buNone/>
            </a:pPr>
            <a:r>
              <a:rPr lang="en-GB" sz="1800"/>
              <a:t>...</a:t>
            </a:r>
            <a:endParaRPr sz="1800"/>
          </a:p>
        </p:txBody>
      </p:sp>
      <p:cxnSp>
        <p:nvCxnSpPr>
          <p:cNvPr id="976" name="Shape 976"/>
          <p:cNvCxnSpPr>
            <a:stCxn id="975" idx="1"/>
            <a:endCxn id="962" idx="3"/>
          </p:cNvCxnSpPr>
          <p:nvPr/>
        </p:nvCxnSpPr>
        <p:spPr>
          <a:xfrm flipH="1">
            <a:off x="6204700" y="2910100"/>
            <a:ext cx="2229600" cy="132600"/>
          </a:xfrm>
          <a:prstGeom prst="straightConnector1">
            <a:avLst/>
          </a:prstGeom>
          <a:noFill/>
          <a:ln cap="flat" cmpd="sng" w="28575">
            <a:solidFill>
              <a:schemeClr val="dk2"/>
            </a:solidFill>
            <a:prstDash val="solid"/>
            <a:round/>
            <a:headEnd len="med" w="med" type="none"/>
            <a:tailEnd len="med" w="med" type="triangle"/>
          </a:ln>
        </p:spPr>
      </p:cxnSp>
      <p:sp>
        <p:nvSpPr>
          <p:cNvPr id="977" name="Shape 977"/>
          <p:cNvSpPr txBox="1"/>
          <p:nvPr/>
        </p:nvSpPr>
        <p:spPr>
          <a:xfrm>
            <a:off x="5220750" y="1454200"/>
            <a:ext cx="23913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t>File architecture</a:t>
            </a:r>
            <a:endParaRPr sz="2400"/>
          </a:p>
        </p:txBody>
      </p:sp>
      <p:sp>
        <p:nvSpPr>
          <p:cNvPr id="978" name="Shape 978"/>
          <p:cNvSpPr txBox="1"/>
          <p:nvPr/>
        </p:nvSpPr>
        <p:spPr>
          <a:xfrm>
            <a:off x="1702750" y="3292275"/>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
        <p:nvSpPr>
          <p:cNvPr id="979" name="Shape 979"/>
          <p:cNvSpPr txBox="1"/>
          <p:nvPr/>
        </p:nvSpPr>
        <p:spPr>
          <a:xfrm>
            <a:off x="7688250" y="3970400"/>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
        <p:nvSpPr>
          <p:cNvPr id="980" name="Shape 980"/>
          <p:cNvSpPr txBox="1"/>
          <p:nvPr/>
        </p:nvSpPr>
        <p:spPr>
          <a:xfrm>
            <a:off x="8769525" y="4965300"/>
            <a:ext cx="794400" cy="36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Event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Shape 986"/>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987" name="Shape 98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988" name="Shape 988"/>
          <p:cNvSpPr txBox="1"/>
          <p:nvPr/>
        </p:nvSpPr>
        <p:spPr>
          <a:xfrm>
            <a:off x="2244100" y="2324900"/>
            <a:ext cx="5170500" cy="60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800"/>
              <a:t>|_components</a:t>
            </a:r>
            <a:endParaRPr sz="1800"/>
          </a:p>
          <a:p>
            <a:pPr indent="0" lvl="0" marL="0">
              <a:spcBef>
                <a:spcPts val="0"/>
              </a:spcBef>
              <a:spcAft>
                <a:spcPts val="0"/>
              </a:spcAft>
              <a:buNone/>
            </a:pPr>
            <a:r>
              <a:rPr lang="en-GB" sz="1800"/>
              <a:t>    |_ ComponentA.js</a:t>
            </a:r>
            <a:endParaRPr sz="1800"/>
          </a:p>
          <a:p>
            <a:pPr indent="0" lvl="0" marL="0">
              <a:spcBef>
                <a:spcPts val="0"/>
              </a:spcBef>
              <a:spcAft>
                <a:spcPts val="0"/>
              </a:spcAft>
              <a:buNone/>
            </a:pPr>
            <a:r>
              <a:rPr lang="en-GB" sz="1800"/>
              <a:t>    |_ ComponentB.js</a:t>
            </a:r>
            <a:endParaRPr sz="1800"/>
          </a:p>
          <a:p>
            <a:pPr indent="0" lvl="0" marL="0">
              <a:spcBef>
                <a:spcPts val="0"/>
              </a:spcBef>
              <a:spcAft>
                <a:spcPts val="0"/>
              </a:spcAft>
              <a:buNone/>
            </a:pPr>
            <a:r>
              <a:rPr lang="en-GB" sz="1800"/>
              <a:t>|_ utils</a:t>
            </a:r>
            <a:endParaRPr sz="1800"/>
          </a:p>
          <a:p>
            <a:pPr indent="0" lvl="0" marL="0">
              <a:spcBef>
                <a:spcPts val="0"/>
              </a:spcBef>
              <a:spcAft>
                <a:spcPts val="0"/>
              </a:spcAft>
              <a:buNone/>
            </a:pPr>
            <a:r>
              <a:rPr lang="en-GB" sz="1800"/>
              <a:t>    |_ UtilA.js</a:t>
            </a:r>
            <a:endParaRPr sz="1800"/>
          </a:p>
          <a:p>
            <a:pPr indent="0" lvl="0" marL="0">
              <a:spcBef>
                <a:spcPts val="0"/>
              </a:spcBef>
              <a:spcAft>
                <a:spcPts val="0"/>
              </a:spcAft>
              <a:buNone/>
            </a:pPr>
            <a:r>
              <a:rPr lang="en-GB" sz="1800"/>
              <a:t>    |_ UtilB.js</a:t>
            </a:r>
            <a:endParaRPr sz="1800"/>
          </a:p>
          <a:p>
            <a:pPr indent="0" lvl="0" marL="0">
              <a:spcBef>
                <a:spcPts val="0"/>
              </a:spcBef>
              <a:spcAft>
                <a:spcPts val="0"/>
              </a:spcAft>
              <a:buNone/>
            </a:pPr>
            <a:r>
              <a:rPr lang="en-GB" sz="1800"/>
              <a:t>|_css</a:t>
            </a:r>
            <a:endParaRPr sz="1800"/>
          </a:p>
          <a:p>
            <a:pPr indent="0" lvl="0" marL="0" rtl="0">
              <a:spcBef>
                <a:spcPts val="0"/>
              </a:spcBef>
              <a:spcAft>
                <a:spcPts val="0"/>
              </a:spcAft>
              <a:buNone/>
            </a:pPr>
            <a:r>
              <a:rPr lang="en-GB" sz="1800"/>
              <a:t>    |_ index.css</a:t>
            </a:r>
            <a:endParaRPr sz="1800"/>
          </a:p>
          <a:p>
            <a:pPr indent="0" lvl="0" marL="0">
              <a:spcBef>
                <a:spcPts val="0"/>
              </a:spcBef>
              <a:spcAft>
                <a:spcPts val="0"/>
              </a:spcAft>
              <a:buNone/>
            </a:pPr>
            <a:r>
              <a:t/>
            </a:r>
            <a:endParaRPr sz="1800"/>
          </a:p>
        </p:txBody>
      </p:sp>
      <p:sp>
        <p:nvSpPr>
          <p:cNvPr id="989" name="Shape 989"/>
          <p:cNvSpPr txBox="1"/>
          <p:nvPr/>
        </p:nvSpPr>
        <p:spPr>
          <a:xfrm>
            <a:off x="5220750" y="1454200"/>
            <a:ext cx="23913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t>File architecture</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Mastermind</a:t>
            </a:r>
            <a:endParaRPr/>
          </a:p>
        </p:txBody>
      </p:sp>
      <p:cxnSp>
        <p:nvCxnSpPr>
          <p:cNvPr id="996" name="Shape 99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997" name="Shape 997"/>
          <p:cNvSpPr txBox="1"/>
          <p:nvPr/>
        </p:nvSpPr>
        <p:spPr>
          <a:xfrm>
            <a:off x="2244100" y="2324900"/>
            <a:ext cx="5170500" cy="60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t>|_components</a:t>
            </a:r>
            <a:endParaRPr sz="1800"/>
          </a:p>
          <a:p>
            <a:pPr indent="0" lvl="0" marL="0">
              <a:spcBef>
                <a:spcPts val="0"/>
              </a:spcBef>
              <a:spcAft>
                <a:spcPts val="0"/>
              </a:spcAft>
              <a:buNone/>
            </a:pPr>
            <a:r>
              <a:rPr lang="en-GB" sz="1800"/>
              <a:t>    |_ componentA</a:t>
            </a:r>
            <a:endParaRPr sz="1800"/>
          </a:p>
          <a:p>
            <a:pPr indent="0" lvl="0" marL="0">
              <a:spcBef>
                <a:spcPts val="0"/>
              </a:spcBef>
              <a:spcAft>
                <a:spcPts val="0"/>
              </a:spcAft>
              <a:buNone/>
            </a:pPr>
            <a:r>
              <a:rPr lang="en-GB" sz="1800"/>
              <a:t>	 |_ ComponentA.jsx</a:t>
            </a:r>
            <a:endParaRPr sz="1800"/>
          </a:p>
          <a:p>
            <a:pPr indent="0" lvl="0" marL="0">
              <a:spcBef>
                <a:spcPts val="0"/>
              </a:spcBef>
              <a:spcAft>
                <a:spcPts val="0"/>
              </a:spcAft>
              <a:buNone/>
            </a:pPr>
            <a:r>
              <a:rPr lang="en-GB" sz="1800"/>
              <a:t>	 |_ componentA.css</a:t>
            </a:r>
            <a:endParaRPr sz="1800"/>
          </a:p>
          <a:p>
            <a:pPr indent="0" lvl="0" marL="0" rtl="0">
              <a:spcBef>
                <a:spcPts val="0"/>
              </a:spcBef>
              <a:spcAft>
                <a:spcPts val="0"/>
              </a:spcAft>
              <a:buNone/>
            </a:pPr>
            <a:r>
              <a:rPr lang="en-GB" sz="1800"/>
              <a:t>	 |_ helpers.js</a:t>
            </a:r>
            <a:endParaRPr sz="1800"/>
          </a:p>
          <a:p>
            <a:pPr indent="0" lvl="0" marL="0">
              <a:spcBef>
                <a:spcPts val="0"/>
              </a:spcBef>
              <a:spcAft>
                <a:spcPts val="0"/>
              </a:spcAft>
              <a:buNone/>
            </a:pPr>
            <a:r>
              <a:rPr lang="en-GB" sz="1800"/>
              <a:t>    </a:t>
            </a:r>
            <a:r>
              <a:rPr lang="en-GB" sz="1800"/>
              <a:t>|_ componentB</a:t>
            </a:r>
            <a:endParaRPr sz="1800"/>
          </a:p>
          <a:p>
            <a:pPr indent="0" lvl="0" marL="0">
              <a:spcBef>
                <a:spcPts val="0"/>
              </a:spcBef>
              <a:spcAft>
                <a:spcPts val="0"/>
              </a:spcAft>
              <a:buNone/>
            </a:pPr>
            <a:r>
              <a:rPr lang="en-GB" sz="1800"/>
              <a:t>	 |_ ComponentB.jsx</a:t>
            </a:r>
            <a:endParaRPr sz="1800"/>
          </a:p>
          <a:p>
            <a:pPr indent="0" lvl="0" marL="0">
              <a:spcBef>
                <a:spcPts val="0"/>
              </a:spcBef>
              <a:spcAft>
                <a:spcPts val="0"/>
              </a:spcAft>
              <a:buNone/>
            </a:pPr>
            <a:r>
              <a:rPr lang="en-GB" sz="1800"/>
              <a:t>	 |_ componentB.css</a:t>
            </a:r>
            <a:endParaRPr sz="1800"/>
          </a:p>
          <a:p>
            <a:pPr indent="0" lvl="0" marL="0" rtl="0">
              <a:spcBef>
                <a:spcPts val="0"/>
              </a:spcBef>
              <a:spcAft>
                <a:spcPts val="0"/>
              </a:spcAft>
              <a:buNone/>
            </a:pPr>
            <a:r>
              <a:rPr lang="en-GB" sz="1800"/>
              <a:t>	 |_ helpers.js</a:t>
            </a:r>
            <a:endParaRPr sz="1800"/>
          </a:p>
          <a:p>
            <a:pPr indent="0" lvl="0" marL="0" rtl="0">
              <a:spcBef>
                <a:spcPts val="0"/>
              </a:spcBef>
              <a:spcAft>
                <a:spcPts val="0"/>
              </a:spcAft>
              <a:buNone/>
            </a:pPr>
            <a:r>
              <a:rPr lang="en-GB" sz="1800"/>
              <a:t>|_ common</a:t>
            </a:r>
            <a:endParaRPr sz="1800"/>
          </a:p>
          <a:p>
            <a:pPr indent="0" lvl="0" marL="0" rtl="0">
              <a:spcBef>
                <a:spcPts val="0"/>
              </a:spcBef>
              <a:spcAft>
                <a:spcPts val="0"/>
              </a:spcAft>
              <a:buNone/>
            </a:pPr>
            <a:r>
              <a:rPr lang="en-GB" sz="1800"/>
              <a:t>    |_ commonA.js</a:t>
            </a:r>
            <a:endParaRPr sz="1800"/>
          </a:p>
          <a:p>
            <a:pPr indent="0" lvl="0" marL="0" rtl="0">
              <a:spcBef>
                <a:spcPts val="0"/>
              </a:spcBef>
              <a:spcAft>
                <a:spcPts val="0"/>
              </a:spcAft>
              <a:buNone/>
            </a:pPr>
            <a:r>
              <a:rPr lang="en-GB" sz="1800"/>
              <a:t>    |_ commonB.js</a:t>
            </a:r>
            <a:endParaRPr sz="1800"/>
          </a:p>
          <a:p>
            <a:pPr indent="0" lvl="0" marL="0" rtl="0">
              <a:spcBef>
                <a:spcPts val="0"/>
              </a:spcBef>
              <a:spcAft>
                <a:spcPts val="0"/>
              </a:spcAft>
              <a:buNone/>
            </a:pPr>
            <a:r>
              <a:t/>
            </a:r>
            <a:endParaRPr sz="1800"/>
          </a:p>
          <a:p>
            <a:pPr indent="0" lvl="0" marL="0" rtl="0">
              <a:spcBef>
                <a:spcPts val="0"/>
              </a:spcBef>
              <a:spcAft>
                <a:spcPts val="0"/>
              </a:spcAft>
              <a:buNone/>
            </a:pPr>
            <a:r>
              <a:t/>
            </a:r>
            <a:endParaRPr sz="1800"/>
          </a:p>
        </p:txBody>
      </p:sp>
      <p:sp>
        <p:nvSpPr>
          <p:cNvPr id="998" name="Shape 998"/>
          <p:cNvSpPr txBox="1"/>
          <p:nvPr/>
        </p:nvSpPr>
        <p:spPr>
          <a:xfrm>
            <a:off x="5220750" y="1454200"/>
            <a:ext cx="23913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t>File architecture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Shape 1004"/>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005" name="Shape 100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06" name="Shape 1006"/>
          <p:cNvSpPr txBox="1"/>
          <p:nvPr/>
        </p:nvSpPr>
        <p:spPr>
          <a:xfrm>
            <a:off x="2836550" y="2082525"/>
            <a:ext cx="5170500" cy="3797100"/>
          </a:xfrm>
          <a:prstGeom prst="rect">
            <a:avLst/>
          </a:prstGeom>
          <a:noFill/>
          <a:ln>
            <a:noFill/>
          </a:ln>
        </p:spPr>
        <p:txBody>
          <a:bodyPr anchorCtr="0" anchor="t" bIns="91425" lIns="91425" spcFirstLastPara="1" rIns="91425" wrap="square" tIns="91425">
            <a:noAutofit/>
          </a:bodyPr>
          <a:lstStyle/>
          <a:p>
            <a:pPr indent="-342900" lvl="0" marL="457200">
              <a:lnSpc>
                <a:spcPct val="200000"/>
              </a:lnSpc>
              <a:spcBef>
                <a:spcPts val="0"/>
              </a:spcBef>
              <a:spcAft>
                <a:spcPts val="0"/>
              </a:spcAft>
              <a:buClr>
                <a:srgbClr val="E7255D"/>
              </a:buClr>
              <a:buSzPts val="1800"/>
              <a:buChar char="●"/>
            </a:pPr>
            <a:r>
              <a:rPr lang="en-GB" sz="1800"/>
              <a:t>Data safety</a:t>
            </a:r>
            <a:r>
              <a:rPr lang="en-GB" sz="1800"/>
              <a:t>:</a:t>
            </a:r>
            <a:endParaRPr sz="1800"/>
          </a:p>
          <a:p>
            <a:pPr indent="-342900" lvl="1" marL="914400" rtl="0">
              <a:lnSpc>
                <a:spcPct val="200000"/>
              </a:lnSpc>
              <a:spcBef>
                <a:spcPts val="0"/>
              </a:spcBef>
              <a:spcAft>
                <a:spcPts val="0"/>
              </a:spcAft>
              <a:buClr>
                <a:srgbClr val="E7255D"/>
              </a:buClr>
              <a:buSzPts val="1800"/>
              <a:buChar char="○"/>
            </a:pPr>
            <a:r>
              <a:rPr lang="en-GB" sz="1800"/>
              <a:t>Stateless component are pure functions</a:t>
            </a:r>
            <a:endParaRPr sz="1800"/>
          </a:p>
          <a:p>
            <a:pPr indent="-342900" lvl="1" marL="914400">
              <a:lnSpc>
                <a:spcPct val="200000"/>
              </a:lnSpc>
              <a:spcBef>
                <a:spcPts val="0"/>
              </a:spcBef>
              <a:spcAft>
                <a:spcPts val="0"/>
              </a:spcAft>
              <a:buClr>
                <a:srgbClr val="E7255D"/>
              </a:buClr>
              <a:buSzPts val="1800"/>
              <a:buChar char="○"/>
            </a:pPr>
            <a:r>
              <a:rPr lang="en-GB" sz="1800"/>
              <a:t>State is considered “immutable”</a:t>
            </a:r>
            <a:endParaRPr sz="1800"/>
          </a:p>
          <a:p>
            <a:pPr indent="-342900" lvl="0" marL="457200" rtl="0">
              <a:lnSpc>
                <a:spcPct val="200000"/>
              </a:lnSpc>
              <a:spcBef>
                <a:spcPts val="0"/>
              </a:spcBef>
              <a:spcAft>
                <a:spcPts val="0"/>
              </a:spcAft>
              <a:buClr>
                <a:srgbClr val="E7255D"/>
              </a:buClr>
              <a:buSzPts val="1800"/>
              <a:buChar char="●"/>
            </a:pPr>
            <a:r>
              <a:rPr lang="en-GB" sz="1800"/>
              <a:t>Clean data flow:</a:t>
            </a:r>
            <a:endParaRPr sz="1800"/>
          </a:p>
          <a:p>
            <a:pPr indent="-342900" lvl="1" marL="914400" rtl="0">
              <a:lnSpc>
                <a:spcPct val="200000"/>
              </a:lnSpc>
              <a:spcBef>
                <a:spcPts val="0"/>
              </a:spcBef>
              <a:spcAft>
                <a:spcPts val="0"/>
              </a:spcAft>
              <a:buClr>
                <a:srgbClr val="E7255D"/>
              </a:buClr>
              <a:buSzPts val="1800"/>
              <a:buChar char="○"/>
            </a:pPr>
            <a:r>
              <a:rPr lang="en-GB" sz="1800"/>
              <a:t>No 2-way data binding</a:t>
            </a:r>
            <a:endParaRPr sz="1800"/>
          </a:p>
          <a:p>
            <a:pPr indent="-342900" lvl="1" marL="914400" rtl="0">
              <a:lnSpc>
                <a:spcPct val="200000"/>
              </a:lnSpc>
              <a:spcBef>
                <a:spcPts val="0"/>
              </a:spcBef>
              <a:spcAft>
                <a:spcPts val="0"/>
              </a:spcAft>
              <a:buClr>
                <a:srgbClr val="E7255D"/>
              </a:buClr>
              <a:buSzPts val="1800"/>
              <a:buChar char="○"/>
            </a:pPr>
            <a:r>
              <a:rPr lang="en-GB" sz="1800"/>
              <a:t>“Immutable” state ensures data safety</a:t>
            </a:r>
            <a:endParaRPr sz="1800"/>
          </a:p>
          <a:p>
            <a:pPr indent="-342900" lvl="1" marL="914400" rtl="0">
              <a:lnSpc>
                <a:spcPct val="200000"/>
              </a:lnSpc>
              <a:spcBef>
                <a:spcPts val="0"/>
              </a:spcBef>
              <a:spcAft>
                <a:spcPts val="0"/>
              </a:spcAft>
              <a:buClr>
                <a:srgbClr val="E7255D"/>
              </a:buClr>
              <a:buSzPts val="1800"/>
              <a:buChar char="○"/>
            </a:pPr>
            <a:r>
              <a:rPr lang="en-GB" sz="1800"/>
              <a:t>State updates are easily findable</a:t>
            </a:r>
            <a:endParaRPr sz="1800"/>
          </a:p>
        </p:txBody>
      </p:sp>
      <p:grpSp>
        <p:nvGrpSpPr>
          <p:cNvPr id="1007" name="Shape 1007"/>
          <p:cNvGrpSpPr/>
          <p:nvPr/>
        </p:nvGrpSpPr>
        <p:grpSpPr>
          <a:xfrm>
            <a:off x="756484" y="2715986"/>
            <a:ext cx="1978021" cy="1978021"/>
            <a:chOff x="8204317" y="2115665"/>
            <a:chExt cx="464346" cy="464346"/>
          </a:xfrm>
        </p:grpSpPr>
        <p:sp>
          <p:nvSpPr>
            <p:cNvPr id="1008" name="Shape 1008"/>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009" name="Shape 1009"/>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Shape 1015"/>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016" name="Shape 101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17" name="Shape 1017"/>
          <p:cNvSpPr txBox="1"/>
          <p:nvPr/>
        </p:nvSpPr>
        <p:spPr>
          <a:xfrm>
            <a:off x="2836550" y="2082525"/>
            <a:ext cx="5170500" cy="3797100"/>
          </a:xfrm>
          <a:prstGeom prst="rect">
            <a:avLst/>
          </a:prstGeom>
          <a:noFill/>
          <a:ln>
            <a:noFill/>
          </a:ln>
        </p:spPr>
        <p:txBody>
          <a:bodyPr anchorCtr="0" anchor="t" bIns="91425" lIns="91425" spcFirstLastPara="1" rIns="91425" wrap="square" tIns="91425">
            <a:noAutofit/>
          </a:bodyPr>
          <a:lstStyle/>
          <a:p>
            <a:pPr indent="-342900" lvl="0" marL="457200" rtl="0">
              <a:lnSpc>
                <a:spcPct val="200000"/>
              </a:lnSpc>
              <a:spcBef>
                <a:spcPts val="0"/>
              </a:spcBef>
              <a:spcAft>
                <a:spcPts val="0"/>
              </a:spcAft>
              <a:buClr>
                <a:srgbClr val="E7255D"/>
              </a:buClr>
              <a:buSzPts val="1800"/>
              <a:buChar char="●"/>
            </a:pPr>
            <a:r>
              <a:rPr lang="en-GB" sz="1800"/>
              <a:t>Scalability</a:t>
            </a:r>
            <a:r>
              <a:rPr lang="en-GB" sz="1800"/>
              <a:t>:</a:t>
            </a:r>
            <a:endParaRPr sz="1800"/>
          </a:p>
          <a:p>
            <a:pPr indent="-342900" lvl="1" marL="914400" rtl="0">
              <a:lnSpc>
                <a:spcPct val="200000"/>
              </a:lnSpc>
              <a:spcBef>
                <a:spcPts val="0"/>
              </a:spcBef>
              <a:spcAft>
                <a:spcPts val="0"/>
              </a:spcAft>
              <a:buClr>
                <a:srgbClr val="E7255D"/>
              </a:buClr>
              <a:buSzPts val="1800"/>
              <a:buChar char="○"/>
            </a:pPr>
            <a:r>
              <a:rPr lang="en-GB" sz="1800"/>
              <a:t>Reusable component </a:t>
            </a:r>
            <a:endParaRPr sz="1800"/>
          </a:p>
        </p:txBody>
      </p:sp>
      <p:grpSp>
        <p:nvGrpSpPr>
          <p:cNvPr id="1018" name="Shape 1018"/>
          <p:cNvGrpSpPr/>
          <p:nvPr/>
        </p:nvGrpSpPr>
        <p:grpSpPr>
          <a:xfrm rot="5400000">
            <a:off x="756484" y="2715986"/>
            <a:ext cx="1978021" cy="1978021"/>
            <a:chOff x="8204317" y="2115665"/>
            <a:chExt cx="464346" cy="464346"/>
          </a:xfrm>
        </p:grpSpPr>
        <p:sp>
          <p:nvSpPr>
            <p:cNvPr id="1019" name="Shape 1019"/>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CCCCCC"/>
            </a:solidFill>
            <a:ln cap="flat" cmpd="sng" w="9525">
              <a:solidFill>
                <a:srgbClr val="999999"/>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020" name="Shape 1020"/>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CCCCCC"/>
            </a:solidFill>
            <a:ln cap="flat" cmpd="sng" w="9525">
              <a:solidFill>
                <a:srgbClr val="999999"/>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Shape 1026"/>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027" name="Shape 102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28" name="Shape 1028"/>
          <p:cNvSpPr txBox="1"/>
          <p:nvPr/>
        </p:nvSpPr>
        <p:spPr>
          <a:xfrm>
            <a:off x="4700100" y="2706450"/>
            <a:ext cx="2791800" cy="144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9600">
                <a:solidFill>
                  <a:srgbClr val="E7255D"/>
                </a:solidFill>
              </a:rPr>
              <a:t>BUT</a:t>
            </a:r>
            <a:endParaRPr b="1" sz="9600">
              <a:solidFill>
                <a:srgbClr val="E7255D"/>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Shape 1034"/>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035" name="Shape 103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36" name="Shape 1036"/>
          <p:cNvSpPr txBox="1"/>
          <p:nvPr/>
        </p:nvSpPr>
        <p:spPr>
          <a:xfrm>
            <a:off x="3510750" y="2315925"/>
            <a:ext cx="5170500" cy="2215800"/>
          </a:xfrm>
          <a:prstGeom prst="rect">
            <a:avLst/>
          </a:prstGeom>
          <a:noFill/>
          <a:ln>
            <a:noFill/>
          </a:ln>
        </p:spPr>
        <p:txBody>
          <a:bodyPr anchorCtr="0" anchor="t" bIns="91425" lIns="91425" spcFirstLastPara="1" rIns="91425" wrap="square" tIns="91425">
            <a:noAutofit/>
          </a:bodyPr>
          <a:lstStyle/>
          <a:p>
            <a:pPr indent="-342900" lvl="0" marL="457200" rtl="0">
              <a:lnSpc>
                <a:spcPct val="200000"/>
              </a:lnSpc>
              <a:spcBef>
                <a:spcPts val="0"/>
              </a:spcBef>
              <a:spcAft>
                <a:spcPts val="0"/>
              </a:spcAft>
              <a:buClr>
                <a:srgbClr val="E7255D"/>
              </a:buClr>
              <a:buSzPts val="1800"/>
              <a:buChar char="●"/>
            </a:pPr>
            <a:r>
              <a:rPr lang="en-GB" sz="1800"/>
              <a:t>JS is not designed for immutability</a:t>
            </a:r>
            <a:endParaRPr sz="1800"/>
          </a:p>
          <a:p>
            <a:pPr indent="-342900" lvl="0" marL="457200" rtl="0">
              <a:lnSpc>
                <a:spcPct val="200000"/>
              </a:lnSpc>
              <a:spcBef>
                <a:spcPts val="0"/>
              </a:spcBef>
              <a:spcAft>
                <a:spcPts val="0"/>
              </a:spcAft>
              <a:buClr>
                <a:srgbClr val="E7255D"/>
              </a:buClr>
              <a:buSzPts val="1800"/>
              <a:buChar char="●"/>
            </a:pPr>
            <a:r>
              <a:rPr lang="en-GB" sz="1800"/>
              <a:t>JS is not typed</a:t>
            </a:r>
            <a:endParaRPr sz="1800"/>
          </a:p>
          <a:p>
            <a:pPr indent="-342900" lvl="0" marL="457200" rtl="0">
              <a:lnSpc>
                <a:spcPct val="200000"/>
              </a:lnSpc>
              <a:spcBef>
                <a:spcPts val="0"/>
              </a:spcBef>
              <a:spcAft>
                <a:spcPts val="0"/>
              </a:spcAft>
              <a:buClr>
                <a:srgbClr val="E7255D"/>
              </a:buClr>
              <a:buSzPts val="1800"/>
              <a:buChar char="●"/>
            </a:pPr>
            <a:r>
              <a:rPr lang="en-GB" sz="1800"/>
              <a:t>Architecture: many possible implementations</a:t>
            </a:r>
            <a:endParaRPr sz="1800"/>
          </a:p>
          <a:p>
            <a:pPr indent="-342900" lvl="0" marL="457200">
              <a:lnSpc>
                <a:spcPct val="200000"/>
              </a:lnSpc>
              <a:spcBef>
                <a:spcPts val="0"/>
              </a:spcBef>
              <a:spcAft>
                <a:spcPts val="0"/>
              </a:spcAft>
              <a:buClr>
                <a:srgbClr val="E7255D"/>
              </a:buClr>
              <a:buSzPts val="1800"/>
              <a:buChar char="●"/>
            </a:pPr>
            <a:r>
              <a:rPr lang="en-GB" sz="1800"/>
              <a:t>Data Flow: many possible implementations</a:t>
            </a:r>
            <a:endParaRPr sz="1800"/>
          </a:p>
        </p:txBody>
      </p:sp>
      <p:grpSp>
        <p:nvGrpSpPr>
          <p:cNvPr id="1037" name="Shape 1037"/>
          <p:cNvGrpSpPr/>
          <p:nvPr/>
        </p:nvGrpSpPr>
        <p:grpSpPr>
          <a:xfrm rot="10800000">
            <a:off x="756484" y="2334986"/>
            <a:ext cx="1978021" cy="1978021"/>
            <a:chOff x="8204317" y="2115665"/>
            <a:chExt cx="464346" cy="464346"/>
          </a:xfrm>
        </p:grpSpPr>
        <p:sp>
          <p:nvSpPr>
            <p:cNvPr id="1038" name="Shape 1038"/>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039" name="Shape 1039"/>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Shape 1045"/>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046" name="Shape 104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47" name="Shape 1047"/>
          <p:cNvSpPr txBox="1"/>
          <p:nvPr/>
        </p:nvSpPr>
        <p:spPr>
          <a:xfrm>
            <a:off x="3510750" y="1660650"/>
            <a:ext cx="5170500" cy="60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400"/>
              <a:t>Third parties at the rescue!</a:t>
            </a:r>
            <a:endParaRPr sz="2400"/>
          </a:p>
        </p:txBody>
      </p:sp>
      <p:pic>
        <p:nvPicPr>
          <p:cNvPr id="1048" name="Shape 1048"/>
          <p:cNvPicPr preferRelativeResize="0"/>
          <p:nvPr/>
        </p:nvPicPr>
        <p:blipFill>
          <a:blip r:embed="rId3">
            <a:alphaModFix/>
          </a:blip>
          <a:stretch>
            <a:fillRect/>
          </a:stretch>
        </p:blipFill>
        <p:spPr>
          <a:xfrm rot="-2855267">
            <a:off x="1441700" y="4088998"/>
            <a:ext cx="3528424" cy="1503651"/>
          </a:xfrm>
          <a:prstGeom prst="rect">
            <a:avLst/>
          </a:prstGeom>
          <a:noFill/>
          <a:ln>
            <a:noFill/>
          </a:ln>
        </p:spPr>
      </p:pic>
      <p:pic>
        <p:nvPicPr>
          <p:cNvPr id="1049" name="Shape 1049"/>
          <p:cNvPicPr preferRelativeResize="0"/>
          <p:nvPr/>
        </p:nvPicPr>
        <p:blipFill>
          <a:blip r:embed="rId4">
            <a:alphaModFix/>
          </a:blip>
          <a:stretch>
            <a:fillRect/>
          </a:stretch>
        </p:blipFill>
        <p:spPr>
          <a:xfrm>
            <a:off x="4319275" y="3337041"/>
            <a:ext cx="5170500" cy="900784"/>
          </a:xfrm>
          <a:prstGeom prst="rect">
            <a:avLst/>
          </a:prstGeom>
          <a:noFill/>
          <a:ln>
            <a:noFill/>
          </a:ln>
        </p:spPr>
      </p:pic>
      <p:pic>
        <p:nvPicPr>
          <p:cNvPr id="1050" name="Shape 1050"/>
          <p:cNvPicPr preferRelativeResize="0"/>
          <p:nvPr/>
        </p:nvPicPr>
        <p:blipFill>
          <a:blip r:embed="rId5">
            <a:alphaModFix/>
          </a:blip>
          <a:stretch>
            <a:fillRect/>
          </a:stretch>
        </p:blipFill>
        <p:spPr>
          <a:xfrm>
            <a:off x="8003725" y="4418300"/>
            <a:ext cx="1278750" cy="1278750"/>
          </a:xfrm>
          <a:prstGeom prst="rect">
            <a:avLst/>
          </a:prstGeom>
          <a:noFill/>
          <a:ln>
            <a:noFill/>
          </a:ln>
        </p:spPr>
      </p:pic>
      <p:pic>
        <p:nvPicPr>
          <p:cNvPr id="1051" name="Shape 1051"/>
          <p:cNvPicPr preferRelativeResize="0"/>
          <p:nvPr/>
        </p:nvPicPr>
        <p:blipFill>
          <a:blip r:embed="rId6">
            <a:alphaModFix/>
          </a:blip>
          <a:stretch>
            <a:fillRect/>
          </a:stretch>
        </p:blipFill>
        <p:spPr>
          <a:xfrm rot="2700000">
            <a:off x="3419699" y="3600926"/>
            <a:ext cx="5264728" cy="2171700"/>
          </a:xfrm>
          <a:prstGeom prst="rect">
            <a:avLst/>
          </a:prstGeom>
          <a:noFill/>
          <a:ln>
            <a:noFill/>
          </a:ln>
        </p:spPr>
      </p:pic>
      <p:pic>
        <p:nvPicPr>
          <p:cNvPr id="1052" name="Shape 1052"/>
          <p:cNvPicPr preferRelativeResize="0"/>
          <p:nvPr/>
        </p:nvPicPr>
        <p:blipFill>
          <a:blip r:embed="rId7">
            <a:alphaModFix/>
          </a:blip>
          <a:stretch>
            <a:fillRect/>
          </a:stretch>
        </p:blipFill>
        <p:spPr>
          <a:xfrm rot="-674394">
            <a:off x="134475" y="2840845"/>
            <a:ext cx="4592149" cy="958625"/>
          </a:xfrm>
          <a:prstGeom prst="rect">
            <a:avLst/>
          </a:prstGeom>
          <a:noFill/>
          <a:ln>
            <a:noFill/>
          </a:ln>
        </p:spPr>
      </p:pic>
      <p:pic>
        <p:nvPicPr>
          <p:cNvPr id="1053" name="Shape 1053"/>
          <p:cNvPicPr preferRelativeResize="0"/>
          <p:nvPr/>
        </p:nvPicPr>
        <p:blipFill>
          <a:blip r:embed="rId8">
            <a:alphaModFix/>
          </a:blip>
          <a:stretch>
            <a:fillRect/>
          </a:stretch>
        </p:blipFill>
        <p:spPr>
          <a:xfrm rot="1683125">
            <a:off x="7785350" y="2698675"/>
            <a:ext cx="3849548" cy="104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2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200"/>
                                        <p:tgtEl>
                                          <p:spTgt spid="1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200"/>
                                        <p:tgtEl>
                                          <p:spTgt spid="1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200"/>
                                        <p:tgtEl>
                                          <p:spTgt spid="1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2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200"/>
                                        <p:tgtEl>
                                          <p:spTgt spid="10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Shape 1059"/>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a:t>
            </a:r>
            <a:endParaRPr/>
          </a:p>
        </p:txBody>
      </p:sp>
      <p:cxnSp>
        <p:nvCxnSpPr>
          <p:cNvPr id="1060" name="Shape 106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61" name="Shape 1061"/>
          <p:cNvSpPr txBox="1"/>
          <p:nvPr/>
        </p:nvSpPr>
        <p:spPr>
          <a:xfrm>
            <a:off x="1077300" y="2383150"/>
            <a:ext cx="10037400" cy="6033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GB" sz="3000"/>
              <a:t>Why not used a typed functional language instead?</a:t>
            </a:r>
            <a:endParaRPr b="1" sz="3000"/>
          </a:p>
        </p:txBody>
      </p:sp>
      <p:pic>
        <p:nvPicPr>
          <p:cNvPr descr="6c9.png" id="1062" name="Shape 1062"/>
          <p:cNvPicPr preferRelativeResize="0"/>
          <p:nvPr/>
        </p:nvPicPr>
        <p:blipFill>
          <a:blip r:embed="rId3">
            <a:alphaModFix/>
          </a:blip>
          <a:stretch>
            <a:fillRect/>
          </a:stretch>
        </p:blipFill>
        <p:spPr>
          <a:xfrm>
            <a:off x="5095725" y="3970750"/>
            <a:ext cx="1768676" cy="19105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pic>
        <p:nvPicPr>
          <p:cNvPr id="1068" name="Shape 1068"/>
          <p:cNvPicPr preferRelativeResize="0"/>
          <p:nvPr/>
        </p:nvPicPr>
        <p:blipFill rotWithShape="1">
          <a:blip r:embed="rId3">
            <a:alphaModFix/>
          </a:blip>
          <a:srcRect b="0" l="0" r="0" t="0"/>
          <a:stretch/>
        </p:blipFill>
        <p:spPr>
          <a:xfrm>
            <a:off x="0" y="0"/>
            <a:ext cx="12192000" cy="6858701"/>
          </a:xfrm>
          <a:prstGeom prst="rect">
            <a:avLst/>
          </a:prstGeom>
          <a:noFill/>
          <a:ln>
            <a:noFill/>
          </a:ln>
        </p:spPr>
      </p:pic>
      <p:sp>
        <p:nvSpPr>
          <p:cNvPr id="1069" name="Shape 1069"/>
          <p:cNvSpPr/>
          <p:nvPr/>
        </p:nvSpPr>
        <p:spPr>
          <a:xfrm>
            <a:off x="4806387" y="5696648"/>
            <a:ext cx="2286000" cy="1162200"/>
          </a:xfrm>
          <a:prstGeom prst="triangle">
            <a:avLst>
              <a:gd fmla="val 50000" name="adj"/>
            </a:avLst>
          </a:prstGeom>
          <a:solidFill>
            <a:srgbClr val="E725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B2B2B2"/>
              </a:solidFill>
              <a:latin typeface="Calibri"/>
              <a:ea typeface="Calibri"/>
              <a:cs typeface="Calibri"/>
              <a:sym typeface="Calibri"/>
            </a:endParaRPr>
          </a:p>
        </p:txBody>
      </p:sp>
      <p:sp>
        <p:nvSpPr>
          <p:cNvPr id="1070" name="Shape 1070"/>
          <p:cNvSpPr/>
          <p:nvPr/>
        </p:nvSpPr>
        <p:spPr>
          <a:xfrm rot="10800000">
            <a:off x="5500149" y="5925263"/>
            <a:ext cx="898500" cy="5391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1D1D1B"/>
              </a:solidFill>
              <a:latin typeface="Arial"/>
              <a:ea typeface="Arial"/>
              <a:cs typeface="Arial"/>
              <a:sym typeface="Arial"/>
            </a:endParaRPr>
          </a:p>
        </p:txBody>
      </p:sp>
      <p:sp>
        <p:nvSpPr>
          <p:cNvPr id="1071" name="Shape 1071"/>
          <p:cNvSpPr txBox="1"/>
          <p:nvPr/>
        </p:nvSpPr>
        <p:spPr>
          <a:xfrm>
            <a:off x="1947298" y="2473474"/>
            <a:ext cx="80043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t/>
            </a:r>
            <a:endParaRPr b="1" sz="2950">
              <a:solidFill>
                <a:schemeClr val="lt1"/>
              </a:solidFill>
              <a:latin typeface="Montserrat"/>
              <a:ea typeface="Montserrat"/>
              <a:cs typeface="Montserrat"/>
              <a:sym typeface="Montserrat"/>
            </a:endParaRPr>
          </a:p>
        </p:txBody>
      </p:sp>
      <p:sp>
        <p:nvSpPr>
          <p:cNvPr id="1072" name="Shape 1072"/>
          <p:cNvSpPr/>
          <p:nvPr/>
        </p:nvSpPr>
        <p:spPr>
          <a:xfrm>
            <a:off x="4605546" y="3160100"/>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Javascript + React</a:t>
            </a:r>
            <a:endParaRPr sz="2900">
              <a:solidFill>
                <a:srgbClr val="E6255D"/>
              </a:solidFill>
              <a:latin typeface="Montserrat Light"/>
              <a:ea typeface="Montserrat Light"/>
              <a:cs typeface="Montserrat Light"/>
              <a:sym typeface="Montserrat Light"/>
            </a:endParaRPr>
          </a:p>
        </p:txBody>
      </p:sp>
      <p:pic>
        <p:nvPicPr>
          <p:cNvPr id="1073" name="Shape 1073"/>
          <p:cNvPicPr preferRelativeResize="0"/>
          <p:nvPr/>
        </p:nvPicPr>
        <p:blipFill>
          <a:blip r:embed="rId4">
            <a:alphaModFix/>
          </a:blip>
          <a:stretch>
            <a:fillRect/>
          </a:stretch>
        </p:blipFill>
        <p:spPr>
          <a:xfrm>
            <a:off x="5328829" y="2136732"/>
            <a:ext cx="1017350" cy="1017350"/>
          </a:xfrm>
          <a:prstGeom prst="rect">
            <a:avLst/>
          </a:prstGeom>
          <a:noFill/>
          <a:ln>
            <a:noFill/>
          </a:ln>
        </p:spPr>
      </p:pic>
      <p:pic>
        <p:nvPicPr>
          <p:cNvPr id="1074" name="Shape 1074"/>
          <p:cNvPicPr preferRelativeResize="0"/>
          <p:nvPr/>
        </p:nvPicPr>
        <p:blipFill>
          <a:blip r:embed="rId5">
            <a:alphaModFix/>
          </a:blip>
          <a:stretch>
            <a:fillRect/>
          </a:stretch>
        </p:blipFill>
        <p:spPr>
          <a:xfrm>
            <a:off x="6819300" y="2118779"/>
            <a:ext cx="1440490" cy="101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69"/>
                                        </p:tgtEl>
                                        <p:attrNameLst>
                                          <p:attrName>style.visibility</p:attrName>
                                        </p:attrNameLst>
                                      </p:cBhvr>
                                      <p:to>
                                        <p:strVal val="visible"/>
                                      </p:to>
                                    </p:set>
                                    <p:anim calcmode="lin" valueType="num">
                                      <p:cBhvr additive="base">
                                        <p:cTn dur="500"/>
                                        <p:tgtEl>
                                          <p:spTgt spid="10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70"/>
                                        </p:tgtEl>
                                        <p:attrNameLst>
                                          <p:attrName>style.visibility</p:attrName>
                                        </p:attrNameLst>
                                      </p:cBhvr>
                                      <p:to>
                                        <p:strVal val="visible"/>
                                      </p:to>
                                    </p:set>
                                    <p:anim calcmode="lin" valueType="num">
                                      <p:cBhvr additive="base">
                                        <p:cTn dur="500"/>
                                        <p:tgtEl>
                                          <p:spTgt spid="107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071"/>
                                        </p:tgtEl>
                                        <p:attrNameLst>
                                          <p:attrName>style.visibility</p:attrName>
                                        </p:attrNameLst>
                                      </p:cBhvr>
                                      <p:to>
                                        <p:strVal val="visible"/>
                                      </p:to>
                                    </p:set>
                                    <p:animEffect filter="fade" transition="in">
                                      <p:cBhvr>
                                        <p:cTn dur="500"/>
                                        <p:tgtEl>
                                          <p:spTgt spid="1071"/>
                                        </p:tgtEl>
                                      </p:cBhvr>
                                    </p:animEffect>
                                  </p:childTnLst>
                                </p:cTn>
                              </p:par>
                              <p:par>
                                <p:cTn fill="hold" nodeType="withEffect" presetClass="entr" presetID="10" presetSubtype="0">
                                  <p:stCondLst>
                                    <p:cond delay="1000"/>
                                  </p:stCondLst>
                                  <p:childTnLst>
                                    <p:set>
                                      <p:cBhvr>
                                        <p:cTn dur="1" fill="hold">
                                          <p:stCondLst>
                                            <p:cond delay="0"/>
                                          </p:stCondLst>
                                        </p:cTn>
                                        <p:tgtEl>
                                          <p:spTgt spid="1072"/>
                                        </p:tgtEl>
                                        <p:attrNameLst>
                                          <p:attrName>style.visibility</p:attrName>
                                        </p:attrNameLst>
                                      </p:cBhvr>
                                      <p:to>
                                        <p:strVal val="visible"/>
                                      </p:to>
                                    </p:set>
                                    <p:animEffect filter="fade" transition="in">
                                      <p:cBhvr>
                                        <p:cTn dur="500"/>
                                        <p:tgtEl>
                                          <p:spTgt spid="1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nvSpPr>
        <p:spPr>
          <a:xfrm>
            <a:off x="713157" y="1350176"/>
            <a:ext cx="4939200" cy="258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757070"/>
              </a:buClr>
              <a:buSzPts val="1200"/>
              <a:buFont typeface="Arial"/>
              <a:buNone/>
            </a:pPr>
            <a:r>
              <a:rPr lang="en-GB" sz="1200">
                <a:solidFill>
                  <a:srgbClr val="757070"/>
                </a:solidFill>
                <a:latin typeface="Montserrat"/>
                <a:ea typeface="Montserrat"/>
                <a:cs typeface="Montserrat"/>
                <a:sym typeface="Montserrat"/>
              </a:rPr>
              <a:t>About choosing a frontend framework</a:t>
            </a:r>
            <a:endParaRPr sz="1200">
              <a:solidFill>
                <a:srgbClr val="757070"/>
              </a:solidFill>
              <a:latin typeface="Montserrat"/>
              <a:ea typeface="Montserrat"/>
              <a:cs typeface="Montserrat"/>
              <a:sym typeface="Montserrat"/>
            </a:endParaRPr>
          </a:p>
        </p:txBody>
      </p:sp>
      <p:sp>
        <p:nvSpPr>
          <p:cNvPr id="380" name="Shape 380"/>
          <p:cNvSpPr txBox="1"/>
          <p:nvPr/>
        </p:nvSpPr>
        <p:spPr>
          <a:xfrm>
            <a:off x="698869" y="593701"/>
            <a:ext cx="39864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Introduction</a:t>
            </a:r>
            <a:endParaRPr/>
          </a:p>
        </p:txBody>
      </p:sp>
      <p:cxnSp>
        <p:nvCxnSpPr>
          <p:cNvPr id="381" name="Shape 38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382" name="Shape 382"/>
          <p:cNvPicPr preferRelativeResize="0"/>
          <p:nvPr/>
        </p:nvPicPr>
        <p:blipFill>
          <a:blip r:embed="rId3">
            <a:alphaModFix/>
          </a:blip>
          <a:stretch>
            <a:fillRect/>
          </a:stretch>
        </p:blipFill>
        <p:spPr>
          <a:xfrm>
            <a:off x="2799713" y="1665126"/>
            <a:ext cx="6592564" cy="49444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pic>
        <p:nvPicPr>
          <p:cNvPr id="1080" name="Shape 1080"/>
          <p:cNvPicPr preferRelativeResize="0"/>
          <p:nvPr/>
        </p:nvPicPr>
        <p:blipFill rotWithShape="1">
          <a:blip r:embed="rId3">
            <a:alphaModFix/>
          </a:blip>
          <a:srcRect b="0" l="0" r="0" t="0"/>
          <a:stretch/>
        </p:blipFill>
        <p:spPr>
          <a:xfrm>
            <a:off x="0" y="0"/>
            <a:ext cx="12192000" cy="6858701"/>
          </a:xfrm>
          <a:prstGeom prst="rect">
            <a:avLst/>
          </a:prstGeom>
          <a:noFill/>
          <a:ln>
            <a:noFill/>
          </a:ln>
        </p:spPr>
      </p:pic>
      <p:sp>
        <p:nvSpPr>
          <p:cNvPr id="1081" name="Shape 1081"/>
          <p:cNvSpPr/>
          <p:nvPr/>
        </p:nvSpPr>
        <p:spPr>
          <a:xfrm>
            <a:off x="4806387" y="5696648"/>
            <a:ext cx="2286000" cy="1162200"/>
          </a:xfrm>
          <a:prstGeom prst="triangle">
            <a:avLst>
              <a:gd fmla="val 50000" name="adj"/>
            </a:avLst>
          </a:prstGeom>
          <a:solidFill>
            <a:srgbClr val="E725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B2B2B2"/>
              </a:solidFill>
              <a:latin typeface="Calibri"/>
              <a:ea typeface="Calibri"/>
              <a:cs typeface="Calibri"/>
              <a:sym typeface="Calibri"/>
            </a:endParaRPr>
          </a:p>
        </p:txBody>
      </p:sp>
      <p:sp>
        <p:nvSpPr>
          <p:cNvPr id="1082" name="Shape 1082"/>
          <p:cNvSpPr/>
          <p:nvPr/>
        </p:nvSpPr>
        <p:spPr>
          <a:xfrm rot="10800000">
            <a:off x="5500149" y="5925263"/>
            <a:ext cx="898500" cy="5391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1D1D1B"/>
              </a:solidFill>
              <a:latin typeface="Arial"/>
              <a:ea typeface="Arial"/>
              <a:cs typeface="Arial"/>
              <a:sym typeface="Arial"/>
            </a:endParaRPr>
          </a:p>
        </p:txBody>
      </p:sp>
      <p:sp>
        <p:nvSpPr>
          <p:cNvPr id="1083" name="Shape 1083"/>
          <p:cNvSpPr txBox="1"/>
          <p:nvPr/>
        </p:nvSpPr>
        <p:spPr>
          <a:xfrm>
            <a:off x="1947298" y="2473474"/>
            <a:ext cx="80043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t/>
            </a:r>
            <a:endParaRPr b="1" sz="2950">
              <a:solidFill>
                <a:schemeClr val="lt1"/>
              </a:solidFill>
              <a:latin typeface="Montserrat"/>
              <a:ea typeface="Montserrat"/>
              <a:cs typeface="Montserrat"/>
              <a:sym typeface="Montserrat"/>
            </a:endParaRPr>
          </a:p>
        </p:txBody>
      </p:sp>
      <p:sp>
        <p:nvSpPr>
          <p:cNvPr id="1084" name="Shape 1084"/>
          <p:cNvSpPr/>
          <p:nvPr/>
        </p:nvSpPr>
        <p:spPr>
          <a:xfrm>
            <a:off x="4605546" y="3160100"/>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Javascript + React</a:t>
            </a:r>
            <a:endParaRPr sz="2900">
              <a:solidFill>
                <a:srgbClr val="E6255D"/>
              </a:solidFill>
              <a:latin typeface="Montserrat Light"/>
              <a:ea typeface="Montserrat Light"/>
              <a:cs typeface="Montserrat Light"/>
              <a:sym typeface="Montserrat Light"/>
            </a:endParaRPr>
          </a:p>
        </p:txBody>
      </p:sp>
      <p:pic>
        <p:nvPicPr>
          <p:cNvPr id="1085" name="Shape 1085"/>
          <p:cNvPicPr preferRelativeResize="0"/>
          <p:nvPr/>
        </p:nvPicPr>
        <p:blipFill>
          <a:blip r:embed="rId4">
            <a:alphaModFix/>
          </a:blip>
          <a:stretch>
            <a:fillRect/>
          </a:stretch>
        </p:blipFill>
        <p:spPr>
          <a:xfrm>
            <a:off x="5328829" y="2136732"/>
            <a:ext cx="1017350" cy="1017350"/>
          </a:xfrm>
          <a:prstGeom prst="rect">
            <a:avLst/>
          </a:prstGeom>
          <a:noFill/>
          <a:ln>
            <a:noFill/>
          </a:ln>
        </p:spPr>
      </p:pic>
      <p:pic>
        <p:nvPicPr>
          <p:cNvPr id="1086" name="Shape 1086"/>
          <p:cNvPicPr preferRelativeResize="0"/>
          <p:nvPr/>
        </p:nvPicPr>
        <p:blipFill>
          <a:blip r:embed="rId5">
            <a:alphaModFix/>
          </a:blip>
          <a:stretch>
            <a:fillRect/>
          </a:stretch>
        </p:blipFill>
        <p:spPr>
          <a:xfrm>
            <a:off x="6819300" y="2118779"/>
            <a:ext cx="1440490" cy="1017350"/>
          </a:xfrm>
          <a:prstGeom prst="rect">
            <a:avLst/>
          </a:prstGeom>
          <a:noFill/>
          <a:ln>
            <a:noFill/>
          </a:ln>
        </p:spPr>
      </p:pic>
      <p:pic>
        <p:nvPicPr>
          <p:cNvPr id="1087" name="Shape 1087"/>
          <p:cNvPicPr preferRelativeResize="0"/>
          <p:nvPr/>
        </p:nvPicPr>
        <p:blipFill>
          <a:blip r:embed="rId6">
            <a:alphaModFix/>
          </a:blip>
          <a:stretch>
            <a:fillRect/>
          </a:stretch>
        </p:blipFill>
        <p:spPr>
          <a:xfrm>
            <a:off x="4605557" y="240129"/>
            <a:ext cx="3628700" cy="1369000"/>
          </a:xfrm>
          <a:prstGeom prst="rect">
            <a:avLst/>
          </a:prstGeom>
          <a:noFill/>
          <a:ln>
            <a:noFill/>
          </a:ln>
        </p:spPr>
      </p:pic>
      <p:sp>
        <p:nvSpPr>
          <p:cNvPr id="1088" name="Shape 1088"/>
          <p:cNvSpPr/>
          <p:nvPr/>
        </p:nvSpPr>
        <p:spPr>
          <a:xfrm>
            <a:off x="4757950" y="1718675"/>
            <a:ext cx="2372400" cy="2410800"/>
          </a:xfrm>
          <a:prstGeom prst="mathMultiply">
            <a:avLst>
              <a:gd fmla="val 11336"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9" name="Shape 1089"/>
          <p:cNvSpPr/>
          <p:nvPr/>
        </p:nvSpPr>
        <p:spPr>
          <a:xfrm>
            <a:off x="4000746" y="1458725"/>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Reason</a:t>
            </a:r>
            <a:r>
              <a:rPr lang="en-GB" sz="2900">
                <a:solidFill>
                  <a:srgbClr val="E6255D"/>
                </a:solidFill>
                <a:latin typeface="Montserrat Light"/>
                <a:ea typeface="Montserrat Light"/>
                <a:cs typeface="Montserrat Light"/>
                <a:sym typeface="Montserrat Light"/>
              </a:rPr>
              <a:t> + </a:t>
            </a:r>
            <a:endParaRPr sz="2900">
              <a:solidFill>
                <a:srgbClr val="E6255D"/>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81"/>
                                        </p:tgtEl>
                                        <p:attrNameLst>
                                          <p:attrName>style.visibility</p:attrName>
                                        </p:attrNameLst>
                                      </p:cBhvr>
                                      <p:to>
                                        <p:strVal val="visible"/>
                                      </p:to>
                                    </p:set>
                                    <p:anim calcmode="lin" valueType="num">
                                      <p:cBhvr additive="base">
                                        <p:cTn dur="500"/>
                                        <p:tgtEl>
                                          <p:spTgt spid="10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500"/>
                                        <p:tgtEl>
                                          <p:spTgt spid="1082"/>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par>
                                <p:cTn fill="hold" nodeType="withEffect" presetClass="entr" presetID="10" presetSubtype="0">
                                  <p:stCondLst>
                                    <p:cond delay="1000"/>
                                  </p:stCondLst>
                                  <p:childTnLst>
                                    <p:set>
                                      <p:cBhvr>
                                        <p:cTn dur="1" fill="hold">
                                          <p:stCondLst>
                                            <p:cond delay="0"/>
                                          </p:stCondLst>
                                        </p:cTn>
                                        <p:tgtEl>
                                          <p:spTgt spid="1084"/>
                                        </p:tgtEl>
                                        <p:attrNameLst>
                                          <p:attrName>style.visibility</p:attrName>
                                        </p:attrNameLst>
                                      </p:cBhvr>
                                      <p:to>
                                        <p:strVal val="visible"/>
                                      </p:to>
                                    </p:set>
                                    <p:animEffect filter="fade" transition="in">
                                      <p:cBhvr>
                                        <p:cTn dur="500"/>
                                        <p:tgtEl>
                                          <p:spTgt spid="10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Shape 1095"/>
          <p:cNvSpPr txBox="1"/>
          <p:nvPr/>
        </p:nvSpPr>
        <p:spPr>
          <a:xfrm>
            <a:off x="698877" y="593700"/>
            <a:ext cx="53523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ReasonML: History</a:t>
            </a:r>
            <a:endParaRPr/>
          </a:p>
        </p:txBody>
      </p:sp>
      <p:cxnSp>
        <p:nvCxnSpPr>
          <p:cNvPr id="1096" name="Shape 109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097" name="Shape 1097"/>
          <p:cNvSpPr txBox="1"/>
          <p:nvPr/>
        </p:nvSpPr>
        <p:spPr>
          <a:xfrm>
            <a:off x="2093900" y="2103500"/>
            <a:ext cx="5532600" cy="6456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1800"/>
              <a:t>ReasonML:</a:t>
            </a:r>
            <a:endParaRPr sz="1800"/>
          </a:p>
          <a:p>
            <a:pPr indent="-342900" lvl="0" marL="457200" rtl="0">
              <a:lnSpc>
                <a:spcPct val="200000"/>
              </a:lnSpc>
              <a:spcBef>
                <a:spcPts val="0"/>
              </a:spcBef>
              <a:spcAft>
                <a:spcPts val="0"/>
              </a:spcAft>
              <a:buClr>
                <a:srgbClr val="EA3469"/>
              </a:buClr>
              <a:buSzPts val="1800"/>
              <a:buChar char="●"/>
            </a:pPr>
            <a:r>
              <a:rPr lang="en-GB" sz="1800"/>
              <a:t>Created by Jordan Walke (Facebook)</a:t>
            </a:r>
            <a:endParaRPr sz="1800"/>
          </a:p>
          <a:p>
            <a:pPr indent="-342900" lvl="0" marL="457200" rtl="0">
              <a:lnSpc>
                <a:spcPct val="200000"/>
              </a:lnSpc>
              <a:spcBef>
                <a:spcPts val="0"/>
              </a:spcBef>
              <a:spcAft>
                <a:spcPts val="0"/>
              </a:spcAft>
              <a:buClr>
                <a:srgbClr val="EA3469"/>
              </a:buClr>
              <a:buSzPts val="1800"/>
              <a:buChar char="●"/>
            </a:pPr>
            <a:r>
              <a:rPr lang="en-GB" sz="1800"/>
              <a:t>Born in 2016</a:t>
            </a:r>
            <a:endParaRPr sz="1800"/>
          </a:p>
          <a:p>
            <a:pPr indent="-342900" lvl="0" marL="457200" rtl="0">
              <a:lnSpc>
                <a:spcPct val="200000"/>
              </a:lnSpc>
              <a:spcBef>
                <a:spcPts val="0"/>
              </a:spcBef>
              <a:spcAft>
                <a:spcPts val="0"/>
              </a:spcAft>
              <a:buClr>
                <a:srgbClr val="EA3469"/>
              </a:buClr>
              <a:buSzPts val="1800"/>
              <a:buChar char="●"/>
            </a:pPr>
            <a:r>
              <a:rPr lang="en-GB" sz="1800"/>
              <a:t>Current version: 3.0.4 (2017/12/09)</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Shape 1103"/>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ReasonML: What is this?</a:t>
            </a:r>
            <a:endParaRPr/>
          </a:p>
        </p:txBody>
      </p:sp>
      <p:cxnSp>
        <p:nvCxnSpPr>
          <p:cNvPr id="1104" name="Shape 110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05" name="Shape 1105"/>
          <p:cNvSpPr txBox="1"/>
          <p:nvPr/>
        </p:nvSpPr>
        <p:spPr>
          <a:xfrm>
            <a:off x="2093900" y="2103500"/>
            <a:ext cx="6406500" cy="33345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1800"/>
              <a:t>ReasonML is a language:</a:t>
            </a:r>
            <a:endParaRPr sz="1800"/>
          </a:p>
          <a:p>
            <a:pPr indent="-342900" lvl="0" marL="457200" rtl="0">
              <a:lnSpc>
                <a:spcPct val="200000"/>
              </a:lnSpc>
              <a:spcBef>
                <a:spcPts val="0"/>
              </a:spcBef>
              <a:spcAft>
                <a:spcPts val="0"/>
              </a:spcAft>
              <a:buClr>
                <a:srgbClr val="EA3469"/>
              </a:buClr>
              <a:buSzPts val="1800"/>
              <a:buChar char="●"/>
            </a:pPr>
            <a:r>
              <a:rPr lang="en-GB" sz="1800"/>
              <a:t>Powered by Ocaml (80% of Ocaml works), means:</a:t>
            </a:r>
            <a:endParaRPr sz="1800"/>
          </a:p>
          <a:p>
            <a:pPr indent="-342900" lvl="1" marL="914400" rtl="0">
              <a:lnSpc>
                <a:spcPct val="200000"/>
              </a:lnSpc>
              <a:spcBef>
                <a:spcPts val="0"/>
              </a:spcBef>
              <a:spcAft>
                <a:spcPts val="0"/>
              </a:spcAft>
              <a:buClr>
                <a:srgbClr val="E7255D"/>
              </a:buClr>
              <a:buSzPts val="1800"/>
              <a:buChar char="○"/>
            </a:pPr>
            <a:r>
              <a:rPr lang="en-GB" sz="1800"/>
              <a:t>Functional (impure)</a:t>
            </a:r>
            <a:endParaRPr sz="1800"/>
          </a:p>
          <a:p>
            <a:pPr indent="-342900" lvl="1" marL="914400" rtl="0">
              <a:lnSpc>
                <a:spcPct val="200000"/>
              </a:lnSpc>
              <a:spcBef>
                <a:spcPts val="0"/>
              </a:spcBef>
              <a:spcAft>
                <a:spcPts val="0"/>
              </a:spcAft>
              <a:buClr>
                <a:srgbClr val="E7255D"/>
              </a:buClr>
              <a:buSzPts val="1800"/>
              <a:buChar char="○"/>
            </a:pPr>
            <a:r>
              <a:rPr lang="en-GB" sz="1800"/>
              <a:t>typed</a:t>
            </a:r>
            <a:endParaRPr sz="1800"/>
          </a:p>
          <a:p>
            <a:pPr indent="-342900" lvl="0" marL="457200" rtl="0">
              <a:lnSpc>
                <a:spcPct val="200000"/>
              </a:lnSpc>
              <a:spcBef>
                <a:spcPts val="0"/>
              </a:spcBef>
              <a:spcAft>
                <a:spcPts val="0"/>
              </a:spcAft>
              <a:buClr>
                <a:srgbClr val="EA3469"/>
              </a:buClr>
              <a:buSzPts val="1800"/>
              <a:buChar char="●"/>
            </a:pPr>
            <a:r>
              <a:rPr lang="en-GB" sz="1800"/>
              <a:t>Designed for JS developers</a:t>
            </a:r>
            <a:endParaRPr sz="1800"/>
          </a:p>
          <a:p>
            <a:pPr indent="-342900" lvl="0" marL="457200" rtl="0">
              <a:lnSpc>
                <a:spcPct val="200000"/>
              </a:lnSpc>
              <a:spcBef>
                <a:spcPts val="0"/>
              </a:spcBef>
              <a:spcAft>
                <a:spcPts val="0"/>
              </a:spcAft>
              <a:buClr>
                <a:srgbClr val="EA3469"/>
              </a:buClr>
              <a:buSzPts val="1800"/>
              <a:buChar char="●"/>
            </a:pPr>
            <a:r>
              <a:rPr lang="en-GB" sz="1800"/>
              <a:t>Compiled to JS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Shape 1111"/>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ReasonML: What is this?</a:t>
            </a:r>
            <a:endParaRPr/>
          </a:p>
        </p:txBody>
      </p:sp>
      <p:cxnSp>
        <p:nvCxnSpPr>
          <p:cNvPr id="1112" name="Shape 1112"/>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13" name="Shape 1113"/>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What are the benefits of the compiler?</a:t>
            </a:r>
            <a:endParaRPr sz="2400"/>
          </a:p>
        </p:txBody>
      </p:sp>
      <p:pic>
        <p:nvPicPr>
          <p:cNvPr id="1114" name="Shape 1114"/>
          <p:cNvPicPr preferRelativeResize="0"/>
          <p:nvPr/>
        </p:nvPicPr>
        <p:blipFill>
          <a:blip r:embed="rId3">
            <a:alphaModFix/>
          </a:blip>
          <a:stretch>
            <a:fillRect/>
          </a:stretch>
        </p:blipFill>
        <p:spPr>
          <a:xfrm>
            <a:off x="3225275" y="2246375"/>
            <a:ext cx="5741454" cy="444962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Shape 1120"/>
          <p:cNvSpPr txBox="1"/>
          <p:nvPr/>
        </p:nvSpPr>
        <p:spPr>
          <a:xfrm>
            <a:off x="698875" y="593700"/>
            <a:ext cx="114420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ReasonML: use React </a:t>
            </a:r>
            <a:endParaRPr/>
          </a:p>
        </p:txBody>
      </p:sp>
      <p:cxnSp>
        <p:nvCxnSpPr>
          <p:cNvPr id="1121" name="Shape 112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1122" name="Shape 1122"/>
          <p:cNvPicPr preferRelativeResize="0"/>
          <p:nvPr/>
        </p:nvPicPr>
        <p:blipFill>
          <a:blip r:embed="rId3">
            <a:alphaModFix/>
          </a:blip>
          <a:stretch>
            <a:fillRect/>
          </a:stretch>
        </p:blipFill>
        <p:spPr>
          <a:xfrm>
            <a:off x="1199350" y="1474550"/>
            <a:ext cx="10296525" cy="4962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29" name="Shape 1129"/>
          <p:cNvSpPr/>
          <p:nvPr/>
        </p:nvSpPr>
        <p:spPr>
          <a:xfrm>
            <a:off x="864450" y="2295600"/>
            <a:ext cx="10536600" cy="41013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import</a:t>
            </a:r>
            <a:r>
              <a:rPr lang="en-GB">
                <a:solidFill>
                  <a:srgbClr val="F8F8F2"/>
                </a:solidFill>
                <a:latin typeface="Roboto Mono"/>
                <a:ea typeface="Roboto Mono"/>
                <a:cs typeface="Roboto Mono"/>
                <a:sym typeface="Roboto Mono"/>
              </a:rPr>
              <a:t> React </a:t>
            </a:r>
            <a:r>
              <a:rPr lang="en-GB">
                <a:solidFill>
                  <a:srgbClr val="F92672"/>
                </a:solidFill>
                <a:latin typeface="Roboto Mono"/>
                <a:ea typeface="Roboto Mono"/>
                <a:cs typeface="Roboto Mono"/>
                <a:sym typeface="Roboto Mono"/>
              </a:rPr>
              <a:t>from</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'react'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const</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CodePeg</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props</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&lt;</a:t>
            </a:r>
            <a:r>
              <a:rPr lang="en-GB">
                <a:solidFill>
                  <a:srgbClr val="F92672"/>
                </a:solidFill>
                <a:latin typeface="Roboto Mono"/>
                <a:ea typeface="Roboto Mono"/>
                <a:cs typeface="Roboto Mono"/>
                <a:sym typeface="Roboto Mono"/>
              </a:rPr>
              <a:t>div</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className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"codepeg-"</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props.color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 rounded-circle"</a:t>
            </a:r>
            <a:r>
              <a:rPr lang="en-GB">
                <a:solidFill>
                  <a:srgbClr val="F8F8F2"/>
                </a:solidFill>
                <a:latin typeface="Roboto Mono"/>
                <a:ea typeface="Roboto Mono"/>
                <a:cs typeface="Roboto Mono"/>
                <a:sym typeface="Roboto Mono"/>
              </a:rPr>
              <a:t>} /&gt;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export</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default</a:t>
            </a:r>
            <a:r>
              <a:rPr lang="en-GB">
                <a:solidFill>
                  <a:srgbClr val="F8F8F2"/>
                </a:solidFill>
                <a:latin typeface="Roboto Mono"/>
                <a:ea typeface="Roboto Mono"/>
                <a:cs typeface="Roboto Mono"/>
                <a:sym typeface="Roboto Mono"/>
              </a:rPr>
              <a:t> CodePeg</a:t>
            </a:r>
            <a:endParaRPr>
              <a:solidFill>
                <a:srgbClr val="F92672"/>
              </a:solidFill>
              <a:latin typeface="Roboto Mono"/>
              <a:ea typeface="Roboto Mono"/>
              <a:cs typeface="Roboto Mono"/>
              <a:sym typeface="Roboto Mono"/>
            </a:endParaRPr>
          </a:p>
        </p:txBody>
      </p:sp>
      <p:cxnSp>
        <p:nvCxnSpPr>
          <p:cNvPr id="1130" name="Shape 113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31" name="Shape 1131"/>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Remember our</a:t>
            </a:r>
            <a:r>
              <a:rPr lang="en-GB" sz="2400"/>
              <a:t> stateless component</a:t>
            </a:r>
            <a:endParaRPr sz="2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Shape 1137"/>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38" name="Shape 1138"/>
          <p:cNvSpPr/>
          <p:nvPr/>
        </p:nvSpPr>
        <p:spPr>
          <a:xfrm>
            <a:off x="864450" y="2295600"/>
            <a:ext cx="10536600" cy="41013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pegColor</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Blue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Green</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Grey</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Orange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Purple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Red</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Yellow</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139" name="Shape 113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40" name="Shape 1140"/>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First thing first: types</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Shape 1146"/>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47" name="Shape 1147"/>
          <p:cNvSpPr/>
          <p:nvPr/>
        </p:nvSpPr>
        <p:spPr>
          <a:xfrm>
            <a:off x="864450" y="1914600"/>
            <a:ext cx="10536600" cy="4837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sz="1300">
                <a:solidFill>
                  <a:srgbClr val="66D9EF"/>
                </a:solidFill>
                <a:latin typeface="Roboto Mono"/>
                <a:ea typeface="Roboto Mono"/>
                <a:cs typeface="Roboto Mono"/>
                <a:sym typeface="Roboto Mono"/>
              </a:rPr>
              <a:t>let</a:t>
            </a:r>
            <a:r>
              <a:rPr lang="en-GB" sz="1300">
                <a:solidFill>
                  <a:srgbClr val="F8F8F2"/>
                </a:solidFill>
                <a:latin typeface="Roboto Mono"/>
                <a:ea typeface="Roboto Mono"/>
                <a:cs typeface="Roboto Mono"/>
                <a:sym typeface="Roboto Mono"/>
              </a:rPr>
              <a:t> </a:t>
            </a:r>
            <a:r>
              <a:rPr lang="en-GB" sz="1300">
                <a:solidFill>
                  <a:srgbClr val="A6E22E"/>
                </a:solidFill>
                <a:latin typeface="Roboto Mono"/>
                <a:ea typeface="Roboto Mono"/>
                <a:cs typeface="Roboto Mono"/>
                <a:sym typeface="Roboto Mono"/>
              </a:rPr>
              <a:t>codePeg</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66D9EF"/>
                </a:solidFill>
                <a:latin typeface="Roboto Mono"/>
                <a:ea typeface="Roboto Mono"/>
                <a:cs typeface="Roboto Mono"/>
                <a:sym typeface="Roboto Mono"/>
              </a:rPr>
              <a:t>ReasonReact</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statelessComponent(</a:t>
            </a:r>
            <a:r>
              <a:rPr lang="en-GB" sz="1300">
                <a:solidFill>
                  <a:srgbClr val="E6DB74"/>
                </a:solidFill>
                <a:latin typeface="Roboto Mono"/>
                <a:ea typeface="Roboto Mono"/>
                <a:cs typeface="Roboto Mono"/>
                <a:sym typeface="Roboto Mono"/>
              </a:rPr>
              <a:t>"CodePeg"</a:t>
            </a:r>
            <a:r>
              <a:rPr lang="en-GB" sz="1300">
                <a:solidFill>
                  <a:srgbClr val="F8F8F2"/>
                </a:solidFill>
                <a:latin typeface="Roboto Mono"/>
                <a:ea typeface="Roboto Mono"/>
                <a:cs typeface="Roboto Mono"/>
                <a:sym typeface="Roboto Mono"/>
              </a:rPr>
              <a:t>)</a:t>
            </a:r>
            <a:r>
              <a:rPr lang="en-GB" sz="1300">
                <a:solidFill>
                  <a:srgbClr val="F92672"/>
                </a:solidFill>
                <a:latin typeface="Roboto Mono"/>
                <a:ea typeface="Roboto Mono"/>
                <a:cs typeface="Roboto Mono"/>
                <a:sym typeface="Roboto Mono"/>
              </a:rPr>
              <a:t>;</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sz="1300">
                <a:solidFill>
                  <a:srgbClr val="66D9EF"/>
                </a:solidFill>
                <a:latin typeface="Roboto Mono"/>
                <a:ea typeface="Roboto Mono"/>
                <a:cs typeface="Roboto Mono"/>
                <a:sym typeface="Roboto Mono"/>
              </a:rPr>
              <a:t>let</a:t>
            </a:r>
            <a:r>
              <a:rPr lang="en-GB" sz="1300">
                <a:solidFill>
                  <a:srgbClr val="F8F8F2"/>
                </a:solidFill>
                <a:latin typeface="Roboto Mono"/>
                <a:ea typeface="Roboto Mono"/>
                <a:cs typeface="Roboto Mono"/>
                <a:sym typeface="Roboto Mono"/>
              </a:rPr>
              <a:t> </a:t>
            </a:r>
            <a:r>
              <a:rPr lang="en-GB" sz="1300">
                <a:solidFill>
                  <a:srgbClr val="A6E22E"/>
                </a:solidFill>
                <a:latin typeface="Roboto Mono"/>
                <a:ea typeface="Roboto Mono"/>
                <a:cs typeface="Roboto Mono"/>
                <a:sym typeface="Roboto Mono"/>
              </a:rPr>
              <a:t>to_color</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(color</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i="1" lang="en-GB" sz="1300">
                <a:solidFill>
                  <a:srgbClr val="E6DB74"/>
                </a:solidFill>
                <a:latin typeface="Roboto Mono"/>
                <a:ea typeface="Roboto Mono"/>
                <a:cs typeface="Roboto Mono"/>
                <a:sym typeface="Roboto Mono"/>
              </a:rPr>
              <a:t>pegColor</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switch</a:t>
            </a:r>
            <a:r>
              <a:rPr lang="en-GB" sz="1300">
                <a:solidFill>
                  <a:srgbClr val="F8F8F2"/>
                </a:solidFill>
                <a:latin typeface="Roboto Mono"/>
                <a:ea typeface="Roboto Mono"/>
                <a:cs typeface="Roboto Mono"/>
                <a:sym typeface="Roboto Mono"/>
              </a:rPr>
              <a:t> (color) {</a:t>
            </a:r>
            <a:endParaRPr sz="13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Blue</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"blue"</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Green</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"green"</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Grey</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"grey"</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Orange</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"orange"</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Purple</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"purple"</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Red</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"red"</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Yellow</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"yellow"</a:t>
            </a:r>
            <a:endParaRPr sz="1300">
              <a:solidFill>
                <a:srgbClr val="E6DB74"/>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300">
              <a:solidFill>
                <a:srgbClr val="75715E"/>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sz="1300">
                <a:solidFill>
                  <a:srgbClr val="66D9EF"/>
                </a:solidFill>
                <a:latin typeface="Roboto Mono"/>
                <a:ea typeface="Roboto Mono"/>
                <a:cs typeface="Roboto Mono"/>
                <a:sym typeface="Roboto Mono"/>
              </a:rPr>
              <a:t>let</a:t>
            </a:r>
            <a:r>
              <a:rPr lang="en-GB" sz="1300">
                <a:solidFill>
                  <a:srgbClr val="F8F8F2"/>
                </a:solidFill>
                <a:latin typeface="Roboto Mono"/>
                <a:ea typeface="Roboto Mono"/>
                <a:cs typeface="Roboto Mono"/>
                <a:sym typeface="Roboto Mono"/>
              </a:rPr>
              <a:t> </a:t>
            </a:r>
            <a:r>
              <a:rPr lang="en-GB" sz="1300">
                <a:solidFill>
                  <a:srgbClr val="A6E22E"/>
                </a:solidFill>
                <a:latin typeface="Roboto Mono"/>
                <a:ea typeface="Roboto Mono"/>
                <a:cs typeface="Roboto Mono"/>
                <a:sym typeface="Roboto Mono"/>
              </a:rPr>
              <a:t>make</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(~color</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_children) </a:t>
            </a:r>
            <a:r>
              <a:rPr lang="en-GB" sz="1300">
                <a:solidFill>
                  <a:srgbClr val="F92672"/>
                </a:solidFill>
                <a:latin typeface="Roboto Mono"/>
                <a:ea typeface="Roboto Mono"/>
                <a:cs typeface="Roboto Mono"/>
                <a:sym typeface="Roboto Mono"/>
              </a:rPr>
              <a:t>=&gt;</a:t>
            </a:r>
            <a:r>
              <a:rPr lang="en-GB" sz="1300">
                <a:solidFill>
                  <a:srgbClr val="F8F8F2"/>
                </a:solidFill>
                <a:latin typeface="Roboto Mono"/>
                <a:ea typeface="Roboto Mono"/>
                <a:cs typeface="Roboto Mono"/>
                <a:sym typeface="Roboto Mono"/>
              </a:rPr>
              <a:t> {</a:t>
            </a:r>
            <a:endParaRPr sz="13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codePeg</a:t>
            </a:r>
            <a:r>
              <a:rPr lang="en-GB" sz="1300">
                <a:solidFill>
                  <a:srgbClr val="F92672"/>
                </a:solidFill>
                <a:latin typeface="Roboto Mono"/>
                <a:ea typeface="Roboto Mono"/>
                <a:cs typeface="Roboto Mono"/>
                <a:sym typeface="Roboto Mono"/>
              </a:rPr>
              <a:t>,</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render</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_self </a:t>
            </a:r>
            <a:r>
              <a:rPr lang="en-GB" sz="1300">
                <a:solidFill>
                  <a:srgbClr val="F92672"/>
                </a:solidFill>
                <a:latin typeface="Roboto Mono"/>
                <a:ea typeface="Roboto Mono"/>
                <a:cs typeface="Roboto Mono"/>
                <a:sym typeface="Roboto Mono"/>
              </a:rPr>
              <a:t>=&gt;</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   &lt;</a:t>
            </a:r>
            <a:r>
              <a:rPr lang="en-GB" sz="1300">
                <a:solidFill>
                  <a:srgbClr val="F92672"/>
                </a:solidFill>
                <a:latin typeface="Roboto Mono"/>
                <a:ea typeface="Roboto Mono"/>
                <a:cs typeface="Roboto Mono"/>
                <a:sym typeface="Roboto Mono"/>
              </a:rPr>
              <a:t>div</a:t>
            </a:r>
            <a:r>
              <a:rPr lang="en-GB" sz="1300">
                <a:solidFill>
                  <a:srgbClr val="F8F8F2"/>
                </a:solidFill>
                <a:latin typeface="Roboto Mono"/>
                <a:ea typeface="Roboto Mono"/>
                <a:cs typeface="Roboto Mono"/>
                <a:sym typeface="Roboto Mono"/>
              </a:rPr>
              <a:t> </a:t>
            </a:r>
            <a:r>
              <a:rPr lang="en-GB" sz="1300">
                <a:solidFill>
                  <a:srgbClr val="AE81FF"/>
                </a:solidFill>
                <a:latin typeface="Roboto Mono"/>
                <a:ea typeface="Roboto Mono"/>
                <a:cs typeface="Roboto Mono"/>
                <a:sym typeface="Roboto Mono"/>
              </a:rPr>
              <a:t>className</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a:t>
            </a:r>
            <a:r>
              <a:rPr lang="en-GB" sz="1300">
                <a:solidFill>
                  <a:srgbClr val="E6DB74"/>
                </a:solidFill>
                <a:latin typeface="Roboto Mono"/>
                <a:ea typeface="Roboto Mono"/>
                <a:cs typeface="Roboto Mono"/>
                <a:sym typeface="Roboto Mono"/>
              </a:rPr>
              <a:t>"codepeg-"</a:t>
            </a:r>
            <a:r>
              <a:rPr lang="en-GB" sz="1300">
                <a:solidFill>
                  <a:srgbClr val="F8F8F2"/>
                </a:solidFill>
                <a:latin typeface="Roboto Mono"/>
                <a:ea typeface="Roboto Mono"/>
                <a:cs typeface="Roboto Mono"/>
                <a:sym typeface="Roboto Mono"/>
              </a:rPr>
              <a:t>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to_color(color) </a:t>
            </a:r>
            <a:r>
              <a:rPr lang="en-GB" sz="1300">
                <a:solidFill>
                  <a:srgbClr val="F92672"/>
                </a:solidFill>
                <a:latin typeface="Roboto Mono"/>
                <a:ea typeface="Roboto Mono"/>
                <a:cs typeface="Roboto Mono"/>
                <a:sym typeface="Roboto Mono"/>
              </a:rPr>
              <a:t>++</a:t>
            </a:r>
            <a:r>
              <a:rPr lang="en-GB" sz="1300">
                <a:solidFill>
                  <a:srgbClr val="F8F8F2"/>
                </a:solidFill>
                <a:latin typeface="Roboto Mono"/>
                <a:ea typeface="Roboto Mono"/>
                <a:cs typeface="Roboto Mono"/>
                <a:sym typeface="Roboto Mono"/>
              </a:rPr>
              <a:t> </a:t>
            </a:r>
            <a:r>
              <a:rPr lang="en-GB" sz="1300">
                <a:solidFill>
                  <a:srgbClr val="E6DB74"/>
                </a:solidFill>
                <a:latin typeface="Roboto Mono"/>
                <a:ea typeface="Roboto Mono"/>
                <a:cs typeface="Roboto Mono"/>
                <a:sym typeface="Roboto Mono"/>
              </a:rPr>
              <a:t>" rounded-circle"</a:t>
            </a:r>
            <a:r>
              <a:rPr lang="en-GB" sz="1300">
                <a:solidFill>
                  <a:srgbClr val="F8F8F2"/>
                </a:solidFill>
                <a:latin typeface="Roboto Mono"/>
                <a:ea typeface="Roboto Mono"/>
                <a:cs typeface="Roboto Mono"/>
                <a:sym typeface="Roboto Mono"/>
              </a:rPr>
              <a:t>) /&gt;</a:t>
            </a:r>
            <a:r>
              <a:rPr lang="en-GB" sz="1300">
                <a:solidFill>
                  <a:srgbClr val="F92672"/>
                </a:solidFill>
                <a:latin typeface="Roboto Mono"/>
                <a:ea typeface="Roboto Mono"/>
                <a:cs typeface="Roboto Mono"/>
                <a:sym typeface="Roboto Mono"/>
              </a:rPr>
              <a:t>,</a:t>
            </a:r>
            <a:endParaRPr sz="13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300">
                <a:solidFill>
                  <a:srgbClr val="F8F8F2"/>
                </a:solidFill>
                <a:latin typeface="Roboto Mono"/>
                <a:ea typeface="Roboto Mono"/>
                <a:cs typeface="Roboto Mono"/>
                <a:sym typeface="Roboto Mono"/>
              </a:rPr>
              <a:t>}</a:t>
            </a:r>
            <a:r>
              <a:rPr lang="en-GB" sz="1300">
                <a:solidFill>
                  <a:srgbClr val="F92672"/>
                </a:solidFill>
                <a:latin typeface="Roboto Mono"/>
                <a:ea typeface="Roboto Mono"/>
                <a:cs typeface="Roboto Mono"/>
                <a:sym typeface="Roboto Mono"/>
              </a:rPr>
              <a:t>;</a:t>
            </a:r>
            <a:endParaRPr sz="1300">
              <a:solidFill>
                <a:srgbClr val="F92672"/>
              </a:solidFill>
              <a:latin typeface="Roboto Mono"/>
              <a:ea typeface="Roboto Mono"/>
              <a:cs typeface="Roboto Mono"/>
              <a:sym typeface="Roboto Mono"/>
            </a:endParaRPr>
          </a:p>
          <a:p>
            <a:pPr indent="0" lvl="0" marL="0" rtl="0">
              <a:spcBef>
                <a:spcPts val="0"/>
              </a:spcBef>
              <a:spcAft>
                <a:spcPts val="0"/>
              </a:spcAft>
              <a:buNone/>
            </a:pPr>
            <a:r>
              <a:t/>
            </a:r>
            <a:endParaRPr sz="1300">
              <a:solidFill>
                <a:srgbClr val="F92672"/>
              </a:solidFill>
              <a:latin typeface="Roboto Mono"/>
              <a:ea typeface="Roboto Mono"/>
              <a:cs typeface="Roboto Mono"/>
              <a:sym typeface="Roboto Mono"/>
            </a:endParaRPr>
          </a:p>
        </p:txBody>
      </p:sp>
      <p:cxnSp>
        <p:nvCxnSpPr>
          <p:cNvPr id="1148" name="Shape 114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49" name="Shape 1149"/>
          <p:cNvSpPr txBox="1"/>
          <p:nvPr/>
        </p:nvSpPr>
        <p:spPr>
          <a:xfrm>
            <a:off x="3366450" y="13850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A stateless component</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Shape 1155"/>
          <p:cNvSpPr txBox="1"/>
          <p:nvPr/>
        </p:nvSpPr>
        <p:spPr>
          <a:xfrm>
            <a:off x="698875" y="593700"/>
            <a:ext cx="9799500" cy="6324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cxnSp>
        <p:nvCxnSpPr>
          <p:cNvPr id="1156" name="Shape 115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57" name="Shape 1157"/>
          <p:cNvSpPr/>
          <p:nvPr/>
        </p:nvSpPr>
        <p:spPr>
          <a:xfrm>
            <a:off x="864450" y="2295600"/>
            <a:ext cx="10536600" cy="42165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sz="1200">
                <a:solidFill>
                  <a:srgbClr val="66D9EF"/>
                </a:solidFill>
                <a:latin typeface="Roboto Mono"/>
                <a:ea typeface="Roboto Mono"/>
                <a:cs typeface="Roboto Mono"/>
                <a:sym typeface="Roboto Mono"/>
              </a:rPr>
              <a:t>class</a:t>
            </a:r>
            <a:r>
              <a:rPr lang="en-GB" sz="1200">
                <a:solidFill>
                  <a:srgbClr val="F8F8F2"/>
                </a:solidFill>
                <a:latin typeface="Roboto Mono"/>
                <a:ea typeface="Roboto Mono"/>
                <a:cs typeface="Roboto Mono"/>
                <a:sym typeface="Roboto Mono"/>
              </a:rPr>
              <a:t> Mastermind </a:t>
            </a:r>
            <a:r>
              <a:rPr lang="en-GB" sz="1200">
                <a:solidFill>
                  <a:srgbClr val="F92672"/>
                </a:solidFill>
                <a:latin typeface="Roboto Mono"/>
                <a:ea typeface="Roboto Mono"/>
                <a:cs typeface="Roboto Mono"/>
                <a:sym typeface="Roboto Mono"/>
              </a:rPr>
              <a:t>extends</a:t>
            </a:r>
            <a:r>
              <a:rPr lang="en-GB" sz="1200">
                <a:solidFill>
                  <a:srgbClr val="F8F8F2"/>
                </a:solidFill>
                <a:latin typeface="Roboto Mono"/>
                <a:ea typeface="Roboto Mono"/>
                <a:cs typeface="Roboto Mono"/>
                <a:sym typeface="Roboto Mono"/>
              </a:rPr>
              <a:t> React.</a:t>
            </a:r>
            <a:r>
              <a:rPr i="1" lang="en-GB" sz="1200">
                <a:solidFill>
                  <a:srgbClr val="A6E22E"/>
                </a:solidFill>
                <a:latin typeface="Roboto Mono"/>
                <a:ea typeface="Roboto Mono"/>
                <a:cs typeface="Roboto Mono"/>
                <a:sym typeface="Roboto Mono"/>
              </a:rPr>
              <a:t>Component</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constructor</a:t>
            </a:r>
            <a:r>
              <a:rPr lang="en-GB" sz="1200">
                <a:solidFill>
                  <a:srgbClr val="F8F8F2"/>
                </a:solidFill>
                <a:latin typeface="Roboto Mono"/>
                <a:ea typeface="Roboto Mono"/>
                <a:cs typeface="Roboto Mono"/>
                <a:sym typeface="Roboto Mono"/>
              </a:rPr>
              <a:t>(</a:t>
            </a:r>
            <a:r>
              <a:rPr i="1" lang="en-GB" sz="1200">
                <a:solidFill>
                  <a:srgbClr val="FD971F"/>
                </a:solidFill>
                <a:latin typeface="Roboto Mono"/>
                <a:ea typeface="Roboto Mono"/>
                <a:cs typeface="Roboto Mono"/>
                <a:sym typeface="Roboto Mono"/>
              </a:rPr>
              <a:t>props</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super</a:t>
            </a:r>
            <a:r>
              <a:rPr lang="en-GB" sz="1200">
                <a:solidFill>
                  <a:srgbClr val="F8F8F2"/>
                </a:solidFill>
                <a:latin typeface="Roboto Mono"/>
                <a:ea typeface="Roboto Mono"/>
                <a:cs typeface="Roboto Mono"/>
                <a:sym typeface="Roboto Mono"/>
              </a:rPr>
              <a:t>(props)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const</a:t>
            </a:r>
            <a:r>
              <a:rPr lang="en-GB" sz="1200">
                <a:solidFill>
                  <a:srgbClr val="F8F8F2"/>
                </a:solidFill>
                <a:latin typeface="Roboto Mono"/>
                <a:ea typeface="Roboto Mono"/>
                <a:cs typeface="Roboto Mono"/>
                <a:sym typeface="Roboto Mono"/>
              </a:rPr>
              <a:t> nbMaxTries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10</a:t>
            </a:r>
            <a:endParaRPr sz="1200">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.state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"nbMaxTries"</a:t>
            </a:r>
            <a:r>
              <a:rPr lang="en-GB" sz="1200">
                <a:solidFill>
                  <a:srgbClr val="F8F8F2"/>
                </a:solidFill>
                <a:latin typeface="Roboto Mono"/>
                <a:ea typeface="Roboto Mono"/>
                <a:cs typeface="Roboto Mono"/>
                <a:sym typeface="Roboto Mono"/>
              </a:rPr>
              <a:t>: 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"breakerTries"</a:t>
            </a: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a:t>
            </a:r>
            <a:r>
              <a:rPr lang="en-GB" sz="1200">
                <a:solidFill>
                  <a:srgbClr val="A6E22E"/>
                </a:solidFill>
                <a:latin typeface="Roboto Mono"/>
                <a:ea typeface="Roboto Mono"/>
                <a:cs typeface="Roboto Mono"/>
                <a:sym typeface="Roboto Mono"/>
              </a:rPr>
              <a:t>init_breaker_tries</a:t>
            </a:r>
            <a:r>
              <a:rPr lang="en-GB" sz="1200">
                <a:solidFill>
                  <a:srgbClr val="F8F8F2"/>
                </a:solidFill>
                <a:latin typeface="Roboto Mono"/>
                <a:ea typeface="Roboto Mono"/>
                <a:cs typeface="Roboto Mono"/>
                <a:sym typeface="Roboto Mono"/>
              </a:rPr>
              <a:t>(nbMaxTries),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"tryResults"</a:t>
            </a: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a:t>
            </a:r>
            <a:r>
              <a:rPr lang="en-GB" sz="1200">
                <a:solidFill>
                  <a:srgbClr val="A6E22E"/>
                </a:solidFill>
                <a:latin typeface="Roboto Mono"/>
                <a:ea typeface="Roboto Mono"/>
                <a:cs typeface="Roboto Mono"/>
                <a:sym typeface="Roboto Mono"/>
              </a:rPr>
              <a:t>init_try_results</a:t>
            </a:r>
            <a:r>
              <a:rPr lang="en-GB" sz="1200">
                <a:solidFill>
                  <a:srgbClr val="F8F8F2"/>
                </a:solidFill>
                <a:latin typeface="Roboto Mono"/>
                <a:ea typeface="Roboto Mono"/>
                <a:cs typeface="Roboto Mono"/>
                <a:sym typeface="Roboto Mono"/>
              </a:rPr>
              <a:t>(nbMaxTries),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"codeToBreak"</a:t>
            </a: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this</a:t>
            </a:r>
            <a:r>
              <a:rPr lang="en-GB" sz="1200">
                <a:solidFill>
                  <a:srgbClr val="F8F8F2"/>
                </a:solidFill>
                <a:latin typeface="Roboto Mono"/>
                <a:ea typeface="Roboto Mono"/>
                <a:cs typeface="Roboto Mono"/>
                <a:sym typeface="Roboto Mono"/>
              </a:rPr>
              <a:t>.</a:t>
            </a:r>
            <a:r>
              <a:rPr lang="en-GB" sz="1200">
                <a:solidFill>
                  <a:srgbClr val="A6E22E"/>
                </a:solidFill>
                <a:latin typeface="Roboto Mono"/>
                <a:ea typeface="Roboto Mono"/>
                <a:cs typeface="Roboto Mono"/>
                <a:sym typeface="Roboto Mono"/>
              </a:rPr>
              <a:t>init_code_to_break</a:t>
            </a:r>
            <a:r>
              <a:rPr lang="en-GB" sz="1200">
                <a:solidFill>
                  <a:srgbClr val="F8F8F2"/>
                </a:solidFill>
                <a:latin typeface="Roboto Mono"/>
                <a:ea typeface="Roboto Mono"/>
                <a:cs typeface="Roboto Mono"/>
                <a:sym typeface="Roboto Mono"/>
              </a:rPr>
              <a:t>(nbMaxTries),</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"currentTryIndex"</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8F8F2"/>
                </a:solidFill>
                <a:latin typeface="Roboto Mono"/>
                <a:ea typeface="Roboto Mono"/>
                <a:cs typeface="Roboto Mono"/>
                <a:sym typeface="Roboto Mono"/>
              </a:rPr>
              <a: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"currentColorChoice"</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8F8F2"/>
                </a:solidFill>
                <a:latin typeface="Roboto Mono"/>
                <a:ea typeface="Roboto Mono"/>
                <a:cs typeface="Roboto Mono"/>
                <a:sym typeface="Roboto Mono"/>
              </a:rPr>
              <a: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"gameState"</a:t>
            </a:r>
            <a:r>
              <a:rPr lang="en-GB" sz="1200">
                <a:solidFill>
                  <a:srgbClr val="F8F8F2"/>
                </a:solidFill>
                <a:latin typeface="Roboto Mono"/>
                <a:ea typeface="Roboto Mono"/>
                <a:cs typeface="Roboto Mono"/>
                <a:sym typeface="Roboto Mono"/>
              </a:rPr>
              <a:t>: START,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"history"</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E6DB74"/>
                </a:solidFill>
                <a:latin typeface="Roboto Mono"/>
                <a:ea typeface="Roboto Mono"/>
                <a:cs typeface="Roboto Mono"/>
                <a:sym typeface="Roboto Mono"/>
              </a:rPr>
              <a:t>"historyIndex"</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endParaRPr sz="1200">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sp>
        <p:nvSpPr>
          <p:cNvPr id="1158" name="Shape 1158"/>
          <p:cNvSpPr txBox="1"/>
          <p:nvPr/>
        </p:nvSpPr>
        <p:spPr>
          <a:xfrm>
            <a:off x="3329700" y="1604050"/>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Remember state definition</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Shape 1164"/>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65" name="Shape 1165"/>
          <p:cNvSpPr/>
          <p:nvPr/>
        </p:nvSpPr>
        <p:spPr>
          <a:xfrm>
            <a:off x="864450" y="2295600"/>
            <a:ext cx="10536600" cy="41781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pegColor</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Blue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Green</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Grey</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Orange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Purple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Red</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Yellow</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gameState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Start</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Try</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Lost</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Win</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166" name="Shape 116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67" name="Shape 1167"/>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T</a:t>
            </a:r>
            <a:r>
              <a:rPr lang="en-GB" sz="2400"/>
              <a:t>ypes… again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Shape 388"/>
          <p:cNvPicPr preferRelativeResize="0"/>
          <p:nvPr/>
        </p:nvPicPr>
        <p:blipFill rotWithShape="1">
          <a:blip r:embed="rId3">
            <a:alphaModFix/>
          </a:blip>
          <a:srcRect b="0" l="0" r="0" t="0"/>
          <a:stretch/>
        </p:blipFill>
        <p:spPr>
          <a:xfrm>
            <a:off x="0" y="0"/>
            <a:ext cx="12192000" cy="6858701"/>
          </a:xfrm>
          <a:prstGeom prst="rect">
            <a:avLst/>
          </a:prstGeom>
          <a:noFill/>
          <a:ln>
            <a:noFill/>
          </a:ln>
        </p:spPr>
      </p:pic>
      <p:sp>
        <p:nvSpPr>
          <p:cNvPr id="389" name="Shape 389"/>
          <p:cNvSpPr/>
          <p:nvPr/>
        </p:nvSpPr>
        <p:spPr>
          <a:xfrm>
            <a:off x="4806387" y="5696648"/>
            <a:ext cx="2286000" cy="1162200"/>
          </a:xfrm>
          <a:prstGeom prst="triangle">
            <a:avLst>
              <a:gd fmla="val 50000" name="adj"/>
            </a:avLst>
          </a:prstGeom>
          <a:solidFill>
            <a:srgbClr val="E725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B2B2B2"/>
              </a:solidFill>
              <a:latin typeface="Calibri"/>
              <a:ea typeface="Calibri"/>
              <a:cs typeface="Calibri"/>
              <a:sym typeface="Calibri"/>
            </a:endParaRPr>
          </a:p>
        </p:txBody>
      </p:sp>
      <p:sp>
        <p:nvSpPr>
          <p:cNvPr id="390" name="Shape 390"/>
          <p:cNvSpPr/>
          <p:nvPr/>
        </p:nvSpPr>
        <p:spPr>
          <a:xfrm rot="10800000">
            <a:off x="5500149" y="5925263"/>
            <a:ext cx="898500" cy="5391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1D1D1B"/>
              </a:solidFill>
              <a:latin typeface="Arial"/>
              <a:ea typeface="Arial"/>
              <a:cs typeface="Arial"/>
              <a:sym typeface="Arial"/>
            </a:endParaRPr>
          </a:p>
        </p:txBody>
      </p:sp>
      <p:sp>
        <p:nvSpPr>
          <p:cNvPr id="391" name="Shape 391"/>
          <p:cNvSpPr txBox="1"/>
          <p:nvPr/>
        </p:nvSpPr>
        <p:spPr>
          <a:xfrm>
            <a:off x="1947298" y="2473474"/>
            <a:ext cx="80043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t/>
            </a:r>
            <a:endParaRPr b="1" sz="2950">
              <a:solidFill>
                <a:schemeClr val="lt1"/>
              </a:solidFill>
              <a:latin typeface="Montserrat"/>
              <a:ea typeface="Montserrat"/>
              <a:cs typeface="Montserrat"/>
              <a:sym typeface="Montserrat"/>
            </a:endParaRPr>
          </a:p>
        </p:txBody>
      </p:sp>
      <p:sp>
        <p:nvSpPr>
          <p:cNvPr id="392" name="Shape 392"/>
          <p:cNvSpPr/>
          <p:nvPr/>
        </p:nvSpPr>
        <p:spPr>
          <a:xfrm>
            <a:off x="4605546" y="3160100"/>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Javascript + React</a:t>
            </a:r>
            <a:endParaRPr sz="2900">
              <a:solidFill>
                <a:srgbClr val="E6255D"/>
              </a:solidFill>
              <a:latin typeface="Montserrat Light"/>
              <a:ea typeface="Montserrat Light"/>
              <a:cs typeface="Montserrat Light"/>
              <a:sym typeface="Montserrat Light"/>
            </a:endParaRPr>
          </a:p>
        </p:txBody>
      </p:sp>
      <p:pic>
        <p:nvPicPr>
          <p:cNvPr id="393" name="Shape 393"/>
          <p:cNvPicPr preferRelativeResize="0"/>
          <p:nvPr/>
        </p:nvPicPr>
        <p:blipFill>
          <a:blip r:embed="rId4">
            <a:alphaModFix/>
          </a:blip>
          <a:stretch>
            <a:fillRect/>
          </a:stretch>
        </p:blipFill>
        <p:spPr>
          <a:xfrm>
            <a:off x="5328829" y="2136732"/>
            <a:ext cx="1017350" cy="1017350"/>
          </a:xfrm>
          <a:prstGeom prst="rect">
            <a:avLst/>
          </a:prstGeom>
          <a:noFill/>
          <a:ln>
            <a:noFill/>
          </a:ln>
        </p:spPr>
      </p:pic>
      <p:pic>
        <p:nvPicPr>
          <p:cNvPr id="394" name="Shape 394"/>
          <p:cNvPicPr preferRelativeResize="0"/>
          <p:nvPr/>
        </p:nvPicPr>
        <p:blipFill>
          <a:blip r:embed="rId5">
            <a:alphaModFix/>
          </a:blip>
          <a:stretch>
            <a:fillRect/>
          </a:stretch>
        </p:blipFill>
        <p:spPr>
          <a:xfrm>
            <a:off x="6819300" y="2118779"/>
            <a:ext cx="1440490" cy="101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100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Shape 1173"/>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74" name="Shape 1174"/>
          <p:cNvSpPr/>
          <p:nvPr/>
        </p:nvSpPr>
        <p:spPr>
          <a:xfrm>
            <a:off x="864450" y="2295600"/>
            <a:ext cx="10536600" cy="4360800"/>
          </a:xfrm>
          <a:prstGeom prst="rect">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breakerTry</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pegs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pegColor</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result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option</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bool</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state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nbMaxTries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breakerTries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breakerTry</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codeToBreak</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breakerTry</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currentTryIndex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currentColorChoiceIndex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gameState</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history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history</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historyIndex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175" name="Shape 117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76" name="Shape 1176"/>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Types... again</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Shape 1182"/>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83" name="Shape 1183"/>
          <p:cNvSpPr/>
          <p:nvPr/>
        </p:nvSpPr>
        <p:spPr>
          <a:xfrm>
            <a:off x="864450" y="1762200"/>
            <a:ext cx="10536600" cy="50196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sz="1200">
                <a:solidFill>
                  <a:srgbClr val="66D9EF"/>
                </a:solidFill>
                <a:latin typeface="Roboto Mono"/>
                <a:ea typeface="Roboto Mono"/>
                <a:cs typeface="Roboto Mono"/>
                <a:sym typeface="Roboto Mono"/>
              </a:rPr>
              <a:t>let</a:t>
            </a:r>
            <a:r>
              <a:rPr lang="en-GB" sz="1200">
                <a:solidFill>
                  <a:srgbClr val="F8F8F2"/>
                </a:solidFill>
                <a:latin typeface="Roboto Mono"/>
                <a:ea typeface="Roboto Mono"/>
                <a:cs typeface="Roboto Mono"/>
                <a:sym typeface="Roboto Mono"/>
              </a:rPr>
              <a:t> </a:t>
            </a:r>
            <a:r>
              <a:rPr lang="en-GB" sz="1200">
                <a:solidFill>
                  <a:srgbClr val="A6E22E"/>
                </a:solidFill>
                <a:latin typeface="Roboto Mono"/>
                <a:ea typeface="Roboto Mono"/>
                <a:cs typeface="Roboto Mono"/>
                <a:sym typeface="Roboto Mono"/>
              </a:rPr>
              <a:t>mastermind_component</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66D9EF"/>
                </a:solidFill>
                <a:latin typeface="Roboto Mono"/>
                <a:ea typeface="Roboto Mono"/>
                <a:cs typeface="Roboto Mono"/>
                <a:sym typeface="Roboto Mono"/>
              </a:rPr>
              <a:t>ReasonReact</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reducerComponent(</a:t>
            </a:r>
            <a:r>
              <a:rPr lang="en-GB" sz="1200">
                <a:solidFill>
                  <a:srgbClr val="E6DB74"/>
                </a:solidFill>
                <a:latin typeface="Roboto Mono"/>
                <a:ea typeface="Roboto Mono"/>
                <a:cs typeface="Roboto Mono"/>
                <a:sym typeface="Roboto Mono"/>
              </a:rPr>
              <a:t>"Mastermind"</a:t>
            </a:r>
            <a:r>
              <a:rPr lang="en-GB" sz="1200">
                <a:solidFill>
                  <a:srgbClr val="F8F8F2"/>
                </a:solidFill>
                <a:latin typeface="Roboto Mono"/>
                <a:ea typeface="Roboto Mono"/>
                <a:cs typeface="Roboto Mono"/>
                <a:sym typeface="Roboto Mono"/>
              </a:rPr>
              <a: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sz="1200">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sz="1200">
                <a:solidFill>
                  <a:srgbClr val="66D9EF"/>
                </a:solidFill>
                <a:latin typeface="Roboto Mono"/>
                <a:ea typeface="Roboto Mono"/>
                <a:cs typeface="Roboto Mono"/>
                <a:sym typeface="Roboto Mono"/>
              </a:rPr>
              <a:t>let</a:t>
            </a:r>
            <a:r>
              <a:rPr lang="en-GB" sz="1200">
                <a:solidFill>
                  <a:srgbClr val="F8F8F2"/>
                </a:solidFill>
                <a:latin typeface="Roboto Mono"/>
                <a:ea typeface="Roboto Mono"/>
                <a:cs typeface="Roboto Mono"/>
                <a:sym typeface="Roboto Mono"/>
              </a:rPr>
              <a:t> </a:t>
            </a:r>
            <a:r>
              <a:rPr lang="en-GB" sz="1200">
                <a:solidFill>
                  <a:srgbClr val="A6E22E"/>
                </a:solidFill>
                <a:latin typeface="Roboto Mono"/>
                <a:ea typeface="Roboto Mono"/>
                <a:cs typeface="Roboto Mono"/>
                <a:sym typeface="Roboto Mono"/>
              </a:rPr>
              <a:t>init</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=&gt;</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nbMaxTries</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10</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breakerTries</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initBreakerTries(</a:t>
            </a:r>
            <a:r>
              <a:rPr lang="en-GB" sz="1200">
                <a:solidFill>
                  <a:srgbClr val="AE81FF"/>
                </a:solidFill>
                <a:latin typeface="Roboto Mono"/>
                <a:ea typeface="Roboto Mono"/>
                <a:cs typeface="Roboto Mono"/>
                <a:sym typeface="Roboto Mono"/>
              </a:rPr>
              <a:t>10</a:t>
            </a:r>
            <a:r>
              <a:rPr lang="en-GB" sz="1200">
                <a:solidFill>
                  <a:srgbClr val="F8F8F2"/>
                </a:solidFill>
                <a:latin typeface="Roboto Mono"/>
                <a:ea typeface="Roboto Mono"/>
                <a:cs typeface="Roboto Mono"/>
                <a:sym typeface="Roboto Mono"/>
              </a:rPr>
              <a: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codeToBreak</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initBreakerTry</a:t>
            </a:r>
            <a:r>
              <a:rPr lang="en-GB" sz="1200">
                <a:solidFill>
                  <a:srgbClr val="AE81FF"/>
                </a:solidFill>
                <a:latin typeface="Roboto Mono"/>
                <a:ea typeface="Roboto Mono"/>
                <a:cs typeface="Roboto Mono"/>
                <a:sym typeface="Roboto Mono"/>
              </a:rPr>
              <a: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currentTryIndex</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currentColorChoiceIndex</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gameState</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Start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history</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historyIndex</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sz="1200">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i="1" lang="en-GB" sz="1200">
                <a:solidFill>
                  <a:srgbClr val="66D9EF"/>
                </a:solidFill>
                <a:latin typeface="Roboto Mono"/>
                <a:ea typeface="Roboto Mono"/>
                <a:cs typeface="Roboto Mono"/>
                <a:sym typeface="Roboto Mono"/>
              </a:rPr>
              <a:t>l</a:t>
            </a:r>
            <a:r>
              <a:rPr i="1" lang="en-GB" sz="1200">
                <a:solidFill>
                  <a:srgbClr val="66D9EF"/>
                </a:solidFill>
                <a:latin typeface="Roboto Mono"/>
                <a:ea typeface="Roboto Mono"/>
                <a:cs typeface="Roboto Mono"/>
                <a:sym typeface="Roboto Mono"/>
              </a:rPr>
              <a:t>et</a:t>
            </a:r>
            <a:r>
              <a:rPr lang="en-GB" sz="1200">
                <a:solidFill>
                  <a:srgbClr val="F8F8F2"/>
                </a:solidFill>
                <a:latin typeface="Roboto Mono"/>
                <a:ea typeface="Roboto Mono"/>
                <a:cs typeface="Roboto Mono"/>
                <a:sym typeface="Roboto Mono"/>
              </a:rPr>
              <a:t> </a:t>
            </a:r>
            <a:r>
              <a:rPr lang="en-GB" sz="1200">
                <a:solidFill>
                  <a:srgbClr val="A6E22E"/>
                </a:solidFill>
                <a:latin typeface="Roboto Mono"/>
                <a:ea typeface="Roboto Mono"/>
                <a:cs typeface="Roboto Mono"/>
                <a:sym typeface="Roboto Mono"/>
              </a:rPr>
              <a:t>make</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_children </a:t>
            </a:r>
            <a:r>
              <a:rPr lang="en-GB" sz="1200">
                <a:solidFill>
                  <a:srgbClr val="F92672"/>
                </a:solidFill>
                <a:latin typeface="Roboto Mono"/>
                <a:ea typeface="Roboto Mono"/>
                <a:cs typeface="Roboto Mono"/>
                <a:sym typeface="Roboto Mono"/>
              </a:rPr>
              <a:t>=&gt;</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mastermind_component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initialState</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init</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reducer</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reduce</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render</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self </a:t>
            </a:r>
            <a:r>
              <a:rPr lang="en-GB" sz="1200">
                <a:solidFill>
                  <a:srgbClr val="F92672"/>
                </a:solidFill>
                <a:latin typeface="Roboto Mono"/>
                <a:ea typeface="Roboto Mono"/>
                <a:cs typeface="Roboto Mono"/>
                <a:sym typeface="Roboto Mono"/>
              </a:rPr>
              <a:t>=&gt;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&lt;JSX_style_code&gt;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spcBef>
                <a:spcPts val="0"/>
              </a:spcBef>
              <a:spcAft>
                <a:spcPts val="0"/>
              </a:spcAft>
              <a:buNone/>
            </a:pPr>
            <a:r>
              <a:t/>
            </a:r>
            <a:endParaRPr sz="1200">
              <a:solidFill>
                <a:srgbClr val="F92672"/>
              </a:solidFill>
              <a:latin typeface="Roboto Mono"/>
              <a:ea typeface="Roboto Mono"/>
              <a:cs typeface="Roboto Mono"/>
              <a:sym typeface="Roboto Mono"/>
            </a:endParaRPr>
          </a:p>
        </p:txBody>
      </p:sp>
      <p:cxnSp>
        <p:nvCxnSpPr>
          <p:cNvPr id="1184" name="Shape 118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85" name="Shape 1185"/>
          <p:cNvSpPr txBox="1"/>
          <p:nvPr/>
        </p:nvSpPr>
        <p:spPr>
          <a:xfrm>
            <a:off x="3366450" y="13088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Now our stateful component</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Shape 1191"/>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192" name="Shape 1192"/>
          <p:cNvSpPr/>
          <p:nvPr/>
        </p:nvSpPr>
        <p:spPr>
          <a:xfrm>
            <a:off x="864450" y="1838400"/>
            <a:ext cx="10536600" cy="46635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const</a:t>
            </a:r>
            <a:r>
              <a:rPr lang="en-GB">
                <a:solidFill>
                  <a:srgbClr val="F8F8F2"/>
                </a:solidFill>
                <a:latin typeface="Roboto Mono"/>
                <a:ea typeface="Roboto Mono"/>
                <a:cs typeface="Roboto Mono"/>
                <a:sym typeface="Roboto Mono"/>
              </a:rPr>
              <a:t> AVAILABLE_COLORS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"blue"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"green"</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"orange"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"purple"</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"red"</a:t>
            </a:r>
            <a:r>
              <a:rPr lang="en-GB">
                <a:solidFill>
                  <a:srgbClr val="F8F8F2"/>
                </a:solidFill>
                <a:latin typeface="Roboto Mono"/>
                <a:ea typeface="Roboto Mono"/>
                <a:cs typeface="Roboto Mono"/>
                <a:sym typeface="Roboto Mono"/>
              </a:rPr>
              <a:t>, </a:t>
            </a:r>
            <a:r>
              <a:rPr lang="en-GB">
                <a:solidFill>
                  <a:srgbClr val="E6DB74"/>
                </a:solidFill>
                <a:latin typeface="Roboto Mono"/>
                <a:ea typeface="Roboto Mono"/>
                <a:cs typeface="Roboto Mono"/>
                <a:sym typeface="Roboto Mono"/>
              </a:rPr>
              <a:t>"yellow"</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&lt;</a:t>
            </a:r>
            <a:r>
              <a:rPr i="1" lang="en-GB">
                <a:solidFill>
                  <a:srgbClr val="66D9EF"/>
                </a:solidFill>
                <a:latin typeface="Roboto Mono"/>
                <a:ea typeface="Roboto Mono"/>
                <a:cs typeface="Roboto Mono"/>
                <a:sym typeface="Roboto Mono"/>
              </a:rPr>
              <a:t>Panel.Body</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{AVAILABLE_COLORS.</a:t>
            </a:r>
            <a:r>
              <a:rPr lang="en-GB">
                <a:solidFill>
                  <a:srgbClr val="A6E22E"/>
                </a:solidFill>
                <a:latin typeface="Roboto Mono"/>
                <a:ea typeface="Roboto Mono"/>
                <a:cs typeface="Roboto Mono"/>
                <a:sym typeface="Roboto Mono"/>
              </a:rPr>
              <a:t>map</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457200" lvl="0" marL="45720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i="1" lang="en-GB">
                <a:solidFill>
                  <a:srgbClr val="FD971F"/>
                </a:solidFill>
                <a:latin typeface="Roboto Mono"/>
                <a:ea typeface="Roboto Mono"/>
                <a:cs typeface="Roboto Mono"/>
                <a:sym typeface="Roboto Mono"/>
              </a:rPr>
              <a:t>av_color</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index</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&lt;</a:t>
            </a:r>
            <a:r>
              <a:rPr i="1" lang="en-GB">
                <a:solidFill>
                  <a:srgbClr val="66D9EF"/>
                </a:solidFill>
                <a:latin typeface="Roboto Mono"/>
                <a:ea typeface="Roboto Mono"/>
                <a:cs typeface="Roboto Mono"/>
                <a:sym typeface="Roboto Mono"/>
              </a:rPr>
              <a:t>ColorButton</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457200" lvl="0" marL="2286000" rtl="0">
              <a:lnSpc>
                <a:spcPct val="133333"/>
              </a:lnSpc>
              <a:spcBef>
                <a:spcPts val="0"/>
              </a:spcBef>
              <a:spcAft>
                <a:spcPts val="0"/>
              </a:spcAft>
              <a:buNone/>
            </a:pPr>
            <a:r>
              <a:rPr lang="en-GB">
                <a:solidFill>
                  <a:srgbClr val="A6E22E"/>
                </a:solidFill>
                <a:latin typeface="Roboto Mono"/>
                <a:ea typeface="Roboto Mono"/>
                <a:cs typeface="Roboto Mono"/>
                <a:sym typeface="Roboto Mono"/>
              </a:rPr>
              <a:t>key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{index} </a:t>
            </a:r>
            <a:endParaRPr>
              <a:solidFill>
                <a:srgbClr val="F8F8F2"/>
              </a:solidFill>
              <a:latin typeface="Roboto Mono"/>
              <a:ea typeface="Roboto Mono"/>
              <a:cs typeface="Roboto Mono"/>
              <a:sym typeface="Roboto Mono"/>
            </a:endParaRPr>
          </a:p>
          <a:p>
            <a:pPr indent="457200" lvl="0" marL="2286000" rtl="0">
              <a:lnSpc>
                <a:spcPct val="133333"/>
              </a:lnSpc>
              <a:spcBef>
                <a:spcPts val="0"/>
              </a:spcBef>
              <a:spcAft>
                <a:spcPts val="0"/>
              </a:spcAft>
              <a:buNone/>
            </a:pPr>
            <a:r>
              <a:rPr lang="en-GB">
                <a:solidFill>
                  <a:srgbClr val="A6E22E"/>
                </a:solidFill>
                <a:latin typeface="Roboto Mono"/>
                <a:ea typeface="Roboto Mono"/>
                <a:cs typeface="Roboto Mono"/>
                <a:sym typeface="Roboto Mono"/>
              </a:rPr>
              <a:t>color</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{av_color} </a:t>
            </a:r>
            <a:endParaRPr>
              <a:solidFill>
                <a:srgbClr val="F8F8F2"/>
              </a:solidFill>
              <a:latin typeface="Roboto Mono"/>
              <a:ea typeface="Roboto Mono"/>
              <a:cs typeface="Roboto Mono"/>
              <a:sym typeface="Roboto Mono"/>
            </a:endParaRPr>
          </a:p>
          <a:p>
            <a:pPr indent="457200" lvl="0" marL="2286000" rtl="0">
              <a:lnSpc>
                <a:spcPct val="133333"/>
              </a:lnSpc>
              <a:spcBef>
                <a:spcPts val="0"/>
              </a:spcBef>
              <a:spcAft>
                <a:spcPts val="0"/>
              </a:spcAft>
              <a:buNone/>
            </a:pPr>
            <a:r>
              <a:rPr lang="en-GB">
                <a:solidFill>
                  <a:srgbClr val="A6E22E"/>
                </a:solidFill>
                <a:latin typeface="Roboto Mono"/>
                <a:ea typeface="Roboto Mono"/>
                <a:cs typeface="Roboto Mono"/>
                <a:sym typeface="Roboto Mono"/>
              </a:rPr>
              <a:t>onClick</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this</a:t>
            </a:r>
            <a:r>
              <a:rPr lang="en-GB">
                <a:solidFill>
                  <a:srgbClr val="F8F8F2"/>
                </a:solidFill>
                <a:latin typeface="Roboto Mono"/>
                <a:ea typeface="Roboto Mono"/>
                <a:cs typeface="Roboto Mono"/>
                <a:sym typeface="Roboto Mono"/>
              </a:rPr>
              <a:t>.</a:t>
            </a:r>
            <a:r>
              <a:rPr lang="en-GB">
                <a:solidFill>
                  <a:srgbClr val="A6E22E"/>
                </a:solidFill>
                <a:latin typeface="Roboto Mono"/>
                <a:ea typeface="Roboto Mono"/>
                <a:cs typeface="Roboto Mono"/>
                <a:sym typeface="Roboto Mono"/>
              </a:rPr>
              <a:t>choose_color</a:t>
            </a:r>
            <a:r>
              <a:rPr lang="en-GB">
                <a:solidFill>
                  <a:srgbClr val="F8F8F2"/>
                </a:solidFill>
                <a:latin typeface="Roboto Mono"/>
                <a:ea typeface="Roboto Mono"/>
                <a:cs typeface="Roboto Mono"/>
                <a:sym typeface="Roboto Mono"/>
              </a:rPr>
              <a:t>(av_color)} /&gt;</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&lt;/</a:t>
            </a:r>
            <a:r>
              <a:rPr i="1" lang="en-GB">
                <a:solidFill>
                  <a:srgbClr val="66D9EF"/>
                </a:solidFill>
                <a:latin typeface="Roboto Mono"/>
                <a:ea typeface="Roboto Mono"/>
                <a:cs typeface="Roboto Mono"/>
                <a:sym typeface="Roboto Mono"/>
              </a:rPr>
              <a:t>Panel.Body</a:t>
            </a:r>
            <a:r>
              <a:rPr lang="en-GB">
                <a:solidFill>
                  <a:srgbClr val="F8F8F2"/>
                </a:solidFill>
                <a:latin typeface="Roboto Mono"/>
                <a:ea typeface="Roboto Mono"/>
                <a:cs typeface="Roboto Mono"/>
                <a:sym typeface="Roboto Mono"/>
              </a:rPr>
              <a:t>&gt;</a:t>
            </a:r>
            <a:endParaRPr i="1" sz="1200">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sz="1200">
              <a:solidFill>
                <a:srgbClr val="F92672"/>
              </a:solidFill>
              <a:latin typeface="Roboto Mono"/>
              <a:ea typeface="Roboto Mono"/>
              <a:cs typeface="Roboto Mono"/>
              <a:sym typeface="Roboto Mono"/>
            </a:endParaRPr>
          </a:p>
        </p:txBody>
      </p:sp>
      <p:cxnSp>
        <p:nvCxnSpPr>
          <p:cNvPr id="1193" name="Shape 119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194" name="Shape 1194"/>
          <p:cNvSpPr txBox="1"/>
          <p:nvPr/>
        </p:nvSpPr>
        <p:spPr>
          <a:xfrm>
            <a:off x="2693400" y="1249200"/>
            <a:ext cx="68052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Event management: remember ReactJS  </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Shape 1200"/>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201" name="Shape 1201"/>
          <p:cNvSpPr/>
          <p:nvPr/>
        </p:nvSpPr>
        <p:spPr>
          <a:xfrm>
            <a:off x="864450" y="1838400"/>
            <a:ext cx="10536600" cy="46635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action</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NewGame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ChooseColor</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pegColor</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GoToHistory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int</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cxnSp>
        <p:nvCxnSpPr>
          <p:cNvPr id="1202" name="Shape 1202"/>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03" name="Shape 1203"/>
          <p:cNvSpPr txBox="1"/>
          <p:nvPr/>
        </p:nvSpPr>
        <p:spPr>
          <a:xfrm>
            <a:off x="2693400" y="1249200"/>
            <a:ext cx="68052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Event management: Types….. Again and again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Shape 1209"/>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210" name="Shape 1210"/>
          <p:cNvSpPr/>
          <p:nvPr/>
        </p:nvSpPr>
        <p:spPr>
          <a:xfrm>
            <a:off x="864450" y="1838400"/>
            <a:ext cx="10536600" cy="46635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&lt;</a:t>
            </a:r>
            <a:r>
              <a:rPr lang="en-GB">
                <a:solidFill>
                  <a:srgbClr val="F92672"/>
                </a:solidFill>
                <a:latin typeface="Roboto Mono"/>
                <a:ea typeface="Roboto Mono"/>
                <a:cs typeface="Roboto Mono"/>
                <a:sym typeface="Roboto Mono"/>
              </a:rPr>
              <a:t>div</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className</a:t>
            </a:r>
            <a:r>
              <a:rPr lang="en-GB">
                <a:solidFill>
                  <a:srgbClr val="F92672"/>
                </a:solidFill>
                <a:latin typeface="Roboto Mono"/>
                <a:ea typeface="Roboto Mono"/>
                <a:cs typeface="Roboto Mono"/>
                <a:sym typeface="Roboto Mono"/>
              </a:rPr>
              <a:t>=</a:t>
            </a:r>
            <a:r>
              <a:rPr lang="en-GB">
                <a:solidFill>
                  <a:srgbClr val="E6DB74"/>
                </a:solidFill>
                <a:latin typeface="Roboto Mono"/>
                <a:ea typeface="Roboto Mono"/>
                <a:cs typeface="Roboto Mono"/>
                <a:sym typeface="Roboto Mono"/>
              </a:rPr>
              <a:t>"card-body"</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457200" lvl="0" marL="457200" rtl="0">
              <a:lnSpc>
                <a:spcPct val="133333"/>
              </a:lnSpc>
              <a:spcBef>
                <a:spcPts val="0"/>
              </a:spcBef>
              <a:spcAft>
                <a:spcPts val="0"/>
              </a:spcAft>
              <a:buNone/>
            </a:pPr>
            <a:r>
              <a:rPr lang="en-GB">
                <a:solidFill>
                  <a:srgbClr val="66D9EF"/>
                </a:solidFill>
                <a:latin typeface="Roboto Mono"/>
                <a:ea typeface="Roboto Mono"/>
                <a:cs typeface="Roboto Mono"/>
                <a:sym typeface="Roboto Mono"/>
              </a:rPr>
              <a:t>ReasonReact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array(</a:t>
            </a:r>
            <a:endParaRPr>
              <a:solidFill>
                <a:srgbClr val="F8F8F2"/>
              </a:solidFill>
              <a:latin typeface="Roboto Mono"/>
              <a:ea typeface="Roboto Mono"/>
              <a:cs typeface="Roboto Mono"/>
              <a:sym typeface="Roboto Mono"/>
            </a:endParaRPr>
          </a:p>
          <a:p>
            <a:pPr indent="457200" lvl="0" marL="914400" rtl="0">
              <a:lnSpc>
                <a:spcPct val="133333"/>
              </a:lnSpc>
              <a:spcBef>
                <a:spcPts val="0"/>
              </a:spcBef>
              <a:spcAft>
                <a:spcPts val="0"/>
              </a:spcAft>
              <a:buNone/>
            </a:pPr>
            <a:r>
              <a:rPr lang="en-GB">
                <a:solidFill>
                  <a:srgbClr val="66D9EF"/>
                </a:solidFill>
                <a:latin typeface="Roboto Mono"/>
                <a:ea typeface="Roboto Mono"/>
                <a:cs typeface="Roboto Mono"/>
                <a:sym typeface="Roboto Mono"/>
              </a:rPr>
              <a:t>Array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mapi(</a:t>
            </a:r>
            <a:endParaRPr>
              <a:solidFill>
                <a:srgbClr val="F8F8F2"/>
              </a:solidFill>
              <a:latin typeface="Roboto Mono"/>
              <a:ea typeface="Roboto Mono"/>
              <a:cs typeface="Roboto Mono"/>
              <a:sym typeface="Roboto Mono"/>
            </a:endParaRPr>
          </a:p>
          <a:p>
            <a:pPr indent="457200" lvl="0" marL="1371600" rtl="0">
              <a:lnSpc>
                <a:spcPct val="133333"/>
              </a:lnSpc>
              <a:spcBef>
                <a:spcPts val="0"/>
              </a:spcBef>
              <a:spcAft>
                <a:spcPts val="0"/>
              </a:spcAft>
              <a:buNone/>
            </a:pPr>
            <a:r>
              <a:rPr lang="en-GB">
                <a:solidFill>
                  <a:srgbClr val="F8F8F2"/>
                </a:solidFill>
                <a:latin typeface="Roboto Mono"/>
                <a:ea typeface="Roboto Mono"/>
                <a:cs typeface="Roboto Mono"/>
                <a:sym typeface="Roboto Mono"/>
              </a:rPr>
              <a:t>(idx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color) </a:t>
            </a:r>
            <a:r>
              <a:rPr lang="en-GB">
                <a:solidFill>
                  <a:srgbClr val="F92672"/>
                </a:solidFill>
                <a:latin typeface="Roboto Mono"/>
                <a:ea typeface="Roboto Mono"/>
                <a:cs typeface="Roboto Mono"/>
                <a:sym typeface="Roboto Mono"/>
              </a:rPr>
              <a:t>=&gt;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&lt;</a:t>
            </a:r>
            <a:r>
              <a:rPr lang="en-GB">
                <a:solidFill>
                  <a:srgbClr val="66D9EF"/>
                </a:solidFill>
                <a:latin typeface="Roboto Mono"/>
                <a:ea typeface="Roboto Mono"/>
                <a:cs typeface="Roboto Mono"/>
                <a:sym typeface="Roboto Mono"/>
              </a:rPr>
              <a:t>ColorButton</a:t>
            </a:r>
            <a:endParaRPr>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key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(string_of_int(idx))</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color</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onClick</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(_event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self</a:t>
            </a:r>
            <a:r>
              <a:rPr lang="en-GB">
                <a:solidFill>
                  <a:srgbClr val="F9267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send</a:t>
            </a:r>
            <a:r>
              <a:rPr lang="en-GB">
                <a:solidFill>
                  <a:srgbClr val="F8F8F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ChooseColor</a:t>
            </a:r>
            <a:r>
              <a:rPr lang="en-GB">
                <a:solidFill>
                  <a:srgbClr val="F8F8F2"/>
                </a:solidFill>
                <a:latin typeface="Roboto Mono"/>
                <a:ea typeface="Roboto Mono"/>
                <a:cs typeface="Roboto Mono"/>
                <a:sym typeface="Roboto Mono"/>
              </a:rPr>
              <a:t>(color)))</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/&gt;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enumChoosablePegColors</a:t>
            </a:r>
            <a:r>
              <a:rPr lang="en-GB">
                <a:solidFill>
                  <a:srgbClr val="AE81FF"/>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457200" lvl="0" marL="91440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457200" lvl="0" marL="45720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45720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&lt;/</a:t>
            </a:r>
            <a:r>
              <a:rPr lang="en-GB">
                <a:solidFill>
                  <a:srgbClr val="F92672"/>
                </a:solidFill>
                <a:latin typeface="Roboto Mono"/>
                <a:ea typeface="Roboto Mono"/>
                <a:cs typeface="Roboto Mono"/>
                <a:sym typeface="Roboto Mono"/>
              </a:rPr>
              <a:t>div</a:t>
            </a:r>
            <a:r>
              <a:rPr lang="en-GB">
                <a:solidFill>
                  <a:srgbClr val="F8F8F2"/>
                </a:solidFill>
                <a:latin typeface="Roboto Mono"/>
                <a:ea typeface="Roboto Mono"/>
                <a:cs typeface="Roboto Mono"/>
                <a:sym typeface="Roboto Mono"/>
              </a:rPr>
              <a:t>&gt;</a:t>
            </a:r>
            <a:endParaRPr>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cxnSp>
        <p:nvCxnSpPr>
          <p:cNvPr id="1211" name="Shape 121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12" name="Shape 1212"/>
          <p:cNvSpPr txBox="1"/>
          <p:nvPr/>
        </p:nvSpPr>
        <p:spPr>
          <a:xfrm>
            <a:off x="2693400" y="1249200"/>
            <a:ext cx="68052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Event management </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Shape 1218"/>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From JS to Reason</a:t>
            </a:r>
            <a:endParaRPr/>
          </a:p>
        </p:txBody>
      </p:sp>
      <p:sp>
        <p:nvSpPr>
          <p:cNvPr id="1219" name="Shape 1219"/>
          <p:cNvSpPr/>
          <p:nvPr/>
        </p:nvSpPr>
        <p:spPr>
          <a:xfrm>
            <a:off x="864450" y="1838400"/>
            <a:ext cx="10536600" cy="46635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reduce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(action</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state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state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switch</a:t>
            </a:r>
            <a:r>
              <a:rPr lang="en-GB">
                <a:solidFill>
                  <a:srgbClr val="F8F8F2"/>
                </a:solidFill>
                <a:latin typeface="Roboto Mono"/>
                <a:ea typeface="Roboto Mono"/>
                <a:cs typeface="Roboto Mono"/>
                <a:sym typeface="Roboto Mono"/>
              </a:rPr>
              <a:t> (action)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NewGame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new_game(state)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ChooseColor</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color</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choose_color(state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color)</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GoToHistory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historyIndex</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go_to_history(state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historyIndex)</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solidFill>
                <a:srgbClr val="F92672"/>
              </a:solidFill>
              <a:latin typeface="Roboto Mono"/>
              <a:ea typeface="Roboto Mono"/>
              <a:cs typeface="Roboto Mono"/>
              <a:sym typeface="Roboto Mono"/>
            </a:endParaRPr>
          </a:p>
        </p:txBody>
      </p:sp>
      <p:cxnSp>
        <p:nvCxnSpPr>
          <p:cNvPr id="1220" name="Shape 122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21" name="Shape 1221"/>
          <p:cNvSpPr txBox="1"/>
          <p:nvPr/>
        </p:nvSpPr>
        <p:spPr>
          <a:xfrm>
            <a:off x="2693400" y="1249200"/>
            <a:ext cx="68052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Finally: manage state</a:t>
            </a:r>
            <a:r>
              <a:rPr lang="en-GB" sz="2400"/>
              <a:t>  </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Shape 1227"/>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28" name="Shape 122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29" name="Shape 1229"/>
          <p:cNvSpPr txBox="1"/>
          <p:nvPr/>
        </p:nvSpPr>
        <p:spPr>
          <a:xfrm>
            <a:off x="1029300" y="3106200"/>
            <a:ext cx="10133400" cy="64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3000"/>
              <a:t>SO WHAT’S BETTER THAN IN ITS JS COUNTERPART?</a:t>
            </a:r>
            <a:endParaRPr sz="3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Shape 1235"/>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36" name="Shape 123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37" name="Shape 1237"/>
          <p:cNvSpPr txBox="1"/>
          <p:nvPr/>
        </p:nvSpPr>
        <p:spPr>
          <a:xfrm>
            <a:off x="3006375" y="2574150"/>
            <a:ext cx="5532600" cy="198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2400"/>
              <a:t>Type system</a:t>
            </a:r>
            <a:endParaRPr sz="2400"/>
          </a:p>
          <a:p>
            <a:pPr indent="0" lvl="0" marL="0" algn="ctr">
              <a:spcBef>
                <a:spcPts val="0"/>
              </a:spcBef>
              <a:spcAft>
                <a:spcPts val="0"/>
              </a:spcAft>
              <a:buNone/>
            </a:pPr>
            <a:r>
              <a:rPr lang="en-GB" sz="2400"/>
              <a:t>+</a:t>
            </a:r>
            <a:endParaRPr sz="2400"/>
          </a:p>
          <a:p>
            <a:pPr indent="0" lvl="0" marL="0" algn="ctr">
              <a:spcBef>
                <a:spcPts val="0"/>
              </a:spcBef>
              <a:spcAft>
                <a:spcPts val="0"/>
              </a:spcAft>
              <a:buNone/>
            </a:pPr>
            <a:r>
              <a:rPr lang="en-GB" sz="2400"/>
              <a:t>Real Immutable type</a:t>
            </a:r>
            <a:endParaRPr sz="2400"/>
          </a:p>
          <a:p>
            <a:pPr indent="0" lvl="0" marL="0" algn="ctr">
              <a:spcBef>
                <a:spcPts val="0"/>
              </a:spcBef>
              <a:spcAft>
                <a:spcPts val="0"/>
              </a:spcAft>
              <a:buNone/>
            </a:pPr>
            <a:r>
              <a:rPr lang="en-GB" sz="2400"/>
              <a:t>=</a:t>
            </a:r>
            <a:endParaRPr sz="2400"/>
          </a:p>
          <a:p>
            <a:pPr indent="0" lvl="0" marL="0" algn="ctr">
              <a:spcBef>
                <a:spcPts val="0"/>
              </a:spcBef>
              <a:spcAft>
                <a:spcPts val="0"/>
              </a:spcAft>
              <a:buNone/>
            </a:pPr>
            <a:r>
              <a:rPr lang="en-GB" sz="2400"/>
              <a:t>SAFE DATA</a:t>
            </a:r>
            <a:endParaRPr sz="2400"/>
          </a:p>
        </p:txBody>
      </p:sp>
      <p:grpSp>
        <p:nvGrpSpPr>
          <p:cNvPr id="1238" name="Shape 1238"/>
          <p:cNvGrpSpPr/>
          <p:nvPr/>
        </p:nvGrpSpPr>
        <p:grpSpPr>
          <a:xfrm>
            <a:off x="756484" y="2715986"/>
            <a:ext cx="1978021" cy="1978021"/>
            <a:chOff x="8204317" y="2115665"/>
            <a:chExt cx="464346" cy="464346"/>
          </a:xfrm>
        </p:grpSpPr>
        <p:sp>
          <p:nvSpPr>
            <p:cNvPr id="1239" name="Shape 1239"/>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240" name="Shape 1240"/>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Shape 1246"/>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47" name="Shape 124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48" name="Shape 1248"/>
          <p:cNvSpPr txBox="1"/>
          <p:nvPr/>
        </p:nvSpPr>
        <p:spPr>
          <a:xfrm>
            <a:off x="3054375" y="2113125"/>
            <a:ext cx="7482300" cy="42837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2400"/>
              <a:t>Data safety / Data flow:</a:t>
            </a:r>
            <a:endParaRPr sz="2400"/>
          </a:p>
          <a:p>
            <a:pPr indent="-381000" lvl="0" marL="457200" rtl="0">
              <a:lnSpc>
                <a:spcPct val="200000"/>
              </a:lnSpc>
              <a:spcBef>
                <a:spcPts val="0"/>
              </a:spcBef>
              <a:spcAft>
                <a:spcPts val="0"/>
              </a:spcAft>
              <a:buClr>
                <a:srgbClr val="E7255D"/>
              </a:buClr>
              <a:buSzPts val="2400"/>
              <a:buChar char="●"/>
            </a:pPr>
            <a:r>
              <a:rPr lang="en-GB" sz="2400"/>
              <a:t>Explicit events</a:t>
            </a:r>
            <a:endParaRPr sz="2400"/>
          </a:p>
          <a:p>
            <a:pPr indent="-381000" lvl="0" marL="457200" rtl="0">
              <a:lnSpc>
                <a:spcPct val="200000"/>
              </a:lnSpc>
              <a:spcBef>
                <a:spcPts val="0"/>
              </a:spcBef>
              <a:spcAft>
                <a:spcPts val="0"/>
              </a:spcAft>
              <a:buClr>
                <a:srgbClr val="E7255D"/>
              </a:buClr>
              <a:buSzPts val="2400"/>
              <a:buChar char="●"/>
            </a:pPr>
            <a:r>
              <a:rPr lang="en-GB" sz="2400"/>
              <a:t>Redux-like already implemented </a:t>
            </a:r>
            <a:endParaRPr sz="2400"/>
          </a:p>
          <a:p>
            <a:pPr indent="-381000" lvl="0" marL="457200" rtl="0">
              <a:lnSpc>
                <a:spcPct val="200000"/>
              </a:lnSpc>
              <a:spcBef>
                <a:spcPts val="0"/>
              </a:spcBef>
              <a:spcAft>
                <a:spcPts val="0"/>
              </a:spcAft>
              <a:buClr>
                <a:srgbClr val="E7255D"/>
              </a:buClr>
              <a:buSzPts val="2400"/>
              <a:buChar char="●"/>
            </a:pPr>
            <a:r>
              <a:rPr lang="en-GB" sz="2400"/>
              <a:t>Really functional (curry, composition, etc.)</a:t>
            </a:r>
            <a:endParaRPr sz="2400"/>
          </a:p>
          <a:p>
            <a:pPr indent="-381000" lvl="0" marL="457200" rtl="0">
              <a:lnSpc>
                <a:spcPct val="200000"/>
              </a:lnSpc>
              <a:spcBef>
                <a:spcPts val="0"/>
              </a:spcBef>
              <a:spcAft>
                <a:spcPts val="0"/>
              </a:spcAft>
              <a:buClr>
                <a:srgbClr val="E7255D"/>
              </a:buClr>
              <a:buSzPts val="2400"/>
              <a:buChar char="●"/>
            </a:pPr>
            <a:r>
              <a:rPr lang="en-GB" sz="2400"/>
              <a:t>Compiler!</a:t>
            </a:r>
            <a:endParaRPr sz="2400"/>
          </a:p>
          <a:p>
            <a:pPr indent="-381000" lvl="0" marL="457200" rtl="0">
              <a:lnSpc>
                <a:spcPct val="200000"/>
              </a:lnSpc>
              <a:spcBef>
                <a:spcPts val="0"/>
              </a:spcBef>
              <a:spcAft>
                <a:spcPts val="0"/>
              </a:spcAft>
              <a:buClr>
                <a:srgbClr val="E7255D"/>
              </a:buClr>
              <a:buSzPts val="2400"/>
              <a:buChar char="●"/>
            </a:pPr>
            <a:r>
              <a:rPr lang="en-GB" sz="2400"/>
              <a:t>Explicit side effects</a:t>
            </a:r>
            <a:endParaRPr sz="2400"/>
          </a:p>
          <a:p>
            <a:pPr indent="0" lvl="0" marL="0" rtl="0">
              <a:lnSpc>
                <a:spcPct val="200000"/>
              </a:lnSpc>
              <a:spcBef>
                <a:spcPts val="0"/>
              </a:spcBef>
              <a:spcAft>
                <a:spcPts val="0"/>
              </a:spcAft>
              <a:buNone/>
            </a:pPr>
            <a:r>
              <a:t/>
            </a:r>
            <a:endParaRPr sz="2400"/>
          </a:p>
        </p:txBody>
      </p:sp>
      <p:grpSp>
        <p:nvGrpSpPr>
          <p:cNvPr id="1249" name="Shape 1249"/>
          <p:cNvGrpSpPr/>
          <p:nvPr/>
        </p:nvGrpSpPr>
        <p:grpSpPr>
          <a:xfrm>
            <a:off x="756484" y="2715986"/>
            <a:ext cx="1978021" cy="1978021"/>
            <a:chOff x="8204317" y="2115665"/>
            <a:chExt cx="464346" cy="464346"/>
          </a:xfrm>
        </p:grpSpPr>
        <p:sp>
          <p:nvSpPr>
            <p:cNvPr id="1250" name="Shape 1250"/>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251" name="Shape 1251"/>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Shape 1257"/>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58" name="Shape 125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59" name="Shape 1259"/>
          <p:cNvSpPr txBox="1"/>
          <p:nvPr/>
        </p:nvSpPr>
        <p:spPr>
          <a:xfrm>
            <a:off x="2836550" y="2082525"/>
            <a:ext cx="5170500" cy="3797100"/>
          </a:xfrm>
          <a:prstGeom prst="rect">
            <a:avLst/>
          </a:prstGeom>
          <a:noFill/>
          <a:ln>
            <a:noFill/>
          </a:ln>
        </p:spPr>
        <p:txBody>
          <a:bodyPr anchorCtr="0" anchor="t" bIns="91425" lIns="91425" spcFirstLastPara="1" rIns="91425" wrap="square" tIns="91425">
            <a:noAutofit/>
          </a:bodyPr>
          <a:lstStyle/>
          <a:p>
            <a:pPr indent="-342900" lvl="0" marL="457200" rtl="0">
              <a:lnSpc>
                <a:spcPct val="200000"/>
              </a:lnSpc>
              <a:spcBef>
                <a:spcPts val="0"/>
              </a:spcBef>
              <a:spcAft>
                <a:spcPts val="0"/>
              </a:spcAft>
              <a:buClr>
                <a:srgbClr val="E7255D"/>
              </a:buClr>
              <a:buSzPts val="1800"/>
              <a:buChar char="●"/>
            </a:pPr>
            <a:r>
              <a:rPr lang="en-GB" sz="1800"/>
              <a:t>Scalability:</a:t>
            </a:r>
            <a:endParaRPr sz="1800"/>
          </a:p>
          <a:p>
            <a:pPr indent="-342900" lvl="1" marL="914400" rtl="0">
              <a:lnSpc>
                <a:spcPct val="200000"/>
              </a:lnSpc>
              <a:spcBef>
                <a:spcPts val="0"/>
              </a:spcBef>
              <a:spcAft>
                <a:spcPts val="0"/>
              </a:spcAft>
              <a:buClr>
                <a:srgbClr val="E7255D"/>
              </a:buClr>
              <a:buSzPts val="1800"/>
              <a:buChar char="○"/>
            </a:pPr>
            <a:r>
              <a:rPr lang="en-GB" sz="1800"/>
              <a:t>Reusable component </a:t>
            </a:r>
            <a:endParaRPr sz="1800"/>
          </a:p>
        </p:txBody>
      </p:sp>
      <p:grpSp>
        <p:nvGrpSpPr>
          <p:cNvPr id="1260" name="Shape 1260"/>
          <p:cNvGrpSpPr/>
          <p:nvPr/>
        </p:nvGrpSpPr>
        <p:grpSpPr>
          <a:xfrm rot="5400000">
            <a:off x="756484" y="2715986"/>
            <a:ext cx="1978021" cy="1978021"/>
            <a:chOff x="8204317" y="2115665"/>
            <a:chExt cx="464346" cy="464346"/>
          </a:xfrm>
        </p:grpSpPr>
        <p:sp>
          <p:nvSpPr>
            <p:cNvPr id="1261" name="Shape 1261"/>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CCCCCC"/>
            </a:solidFill>
            <a:ln cap="flat" cmpd="sng" w="9525">
              <a:solidFill>
                <a:srgbClr val="999999"/>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262" name="Shape 1262"/>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CCCCCC"/>
            </a:solidFill>
            <a:ln cap="flat" cmpd="sng" w="9525">
              <a:solidFill>
                <a:srgbClr val="999999"/>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nvSpPr>
        <p:spPr>
          <a:xfrm>
            <a:off x="698869" y="593701"/>
            <a:ext cx="39864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History</a:t>
            </a:r>
            <a:endParaRPr/>
          </a:p>
        </p:txBody>
      </p:sp>
      <p:cxnSp>
        <p:nvCxnSpPr>
          <p:cNvPr id="401" name="Shape 40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02" name="Shape 402"/>
          <p:cNvSpPr txBox="1"/>
          <p:nvPr/>
        </p:nvSpPr>
        <p:spPr>
          <a:xfrm>
            <a:off x="2093900" y="2103500"/>
            <a:ext cx="5532600" cy="645600"/>
          </a:xfrm>
          <a:prstGeom prst="rect">
            <a:avLst/>
          </a:prstGeom>
          <a:noFill/>
          <a:ln>
            <a:noFill/>
          </a:ln>
        </p:spPr>
        <p:txBody>
          <a:bodyPr anchorCtr="0" anchor="t" bIns="91425" lIns="91425" spcFirstLastPara="1" rIns="91425" wrap="square" tIns="91425">
            <a:noAutofit/>
          </a:bodyPr>
          <a:lstStyle/>
          <a:p>
            <a:pPr indent="0" lvl="0" marL="0">
              <a:lnSpc>
                <a:spcPct val="200000"/>
              </a:lnSpc>
              <a:spcBef>
                <a:spcPts val="0"/>
              </a:spcBef>
              <a:spcAft>
                <a:spcPts val="0"/>
              </a:spcAft>
              <a:buNone/>
            </a:pPr>
            <a:r>
              <a:rPr lang="en-GB" sz="1800"/>
              <a:t>React:</a:t>
            </a:r>
            <a:endParaRPr sz="1800"/>
          </a:p>
          <a:p>
            <a:pPr indent="-342900" lvl="0" marL="457200" rtl="0">
              <a:lnSpc>
                <a:spcPct val="200000"/>
              </a:lnSpc>
              <a:spcBef>
                <a:spcPts val="0"/>
              </a:spcBef>
              <a:spcAft>
                <a:spcPts val="0"/>
              </a:spcAft>
              <a:buClr>
                <a:srgbClr val="EA3469"/>
              </a:buClr>
              <a:buSzPts val="1800"/>
              <a:buChar char="●"/>
            </a:pPr>
            <a:r>
              <a:rPr lang="en-GB" sz="1800"/>
              <a:t>Created by Jordan Walke (Facebook)</a:t>
            </a:r>
            <a:endParaRPr sz="1800"/>
          </a:p>
          <a:p>
            <a:pPr indent="-342900" lvl="0" marL="457200" rtl="0">
              <a:lnSpc>
                <a:spcPct val="200000"/>
              </a:lnSpc>
              <a:spcBef>
                <a:spcPts val="0"/>
              </a:spcBef>
              <a:spcAft>
                <a:spcPts val="0"/>
              </a:spcAft>
              <a:buClr>
                <a:srgbClr val="EA3469"/>
              </a:buClr>
              <a:buSzPts val="1800"/>
              <a:buChar char="●"/>
            </a:pPr>
            <a:r>
              <a:rPr lang="en-GB" sz="1800"/>
              <a:t>Born in 2012</a:t>
            </a:r>
            <a:endParaRPr sz="1800"/>
          </a:p>
          <a:p>
            <a:pPr indent="-342900" lvl="0" marL="457200" rtl="0">
              <a:lnSpc>
                <a:spcPct val="200000"/>
              </a:lnSpc>
              <a:spcBef>
                <a:spcPts val="0"/>
              </a:spcBef>
              <a:spcAft>
                <a:spcPts val="0"/>
              </a:spcAft>
              <a:buClr>
                <a:srgbClr val="EA3469"/>
              </a:buClr>
              <a:buSzPts val="1800"/>
              <a:buChar char="●"/>
            </a:pPr>
            <a:r>
              <a:rPr lang="en-GB" sz="1800"/>
              <a:t>Open sourced in 2013 </a:t>
            </a:r>
            <a:endParaRPr sz="1800"/>
          </a:p>
          <a:p>
            <a:pPr indent="-342900" lvl="0" marL="457200">
              <a:lnSpc>
                <a:spcPct val="200000"/>
              </a:lnSpc>
              <a:spcBef>
                <a:spcPts val="0"/>
              </a:spcBef>
              <a:spcAft>
                <a:spcPts val="0"/>
              </a:spcAft>
              <a:buClr>
                <a:srgbClr val="EA3469"/>
              </a:buClr>
              <a:buSzPts val="1800"/>
              <a:buChar char="●"/>
            </a:pPr>
            <a:r>
              <a:rPr lang="en-GB" sz="1800"/>
              <a:t>Current version: 16.3.2 (2018/04/16)</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Shape 1268"/>
          <p:cNvSpPr txBox="1"/>
          <p:nvPr/>
        </p:nvSpPr>
        <p:spPr>
          <a:xfrm>
            <a:off x="698875" y="593700"/>
            <a:ext cx="104142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a:t>
            </a: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69" name="Shape 126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70" name="Shape 1270"/>
          <p:cNvSpPr txBox="1"/>
          <p:nvPr/>
        </p:nvSpPr>
        <p:spPr>
          <a:xfrm>
            <a:off x="4700100" y="2706450"/>
            <a:ext cx="2791800" cy="144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9600">
                <a:solidFill>
                  <a:srgbClr val="E7255D"/>
                </a:solidFill>
              </a:rPr>
              <a:t>BUT</a:t>
            </a:r>
            <a:endParaRPr b="1" sz="9600">
              <a:solidFill>
                <a:srgbClr val="E7255D"/>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Shape 1276"/>
          <p:cNvSpPr txBox="1"/>
          <p:nvPr/>
        </p:nvSpPr>
        <p:spPr>
          <a:xfrm>
            <a:off x="698875" y="593700"/>
            <a:ext cx="104142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77" name="Shape 127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1278" name="Shape 1278"/>
          <p:cNvPicPr preferRelativeResize="0"/>
          <p:nvPr/>
        </p:nvPicPr>
        <p:blipFill>
          <a:blip r:embed="rId3">
            <a:alphaModFix/>
          </a:blip>
          <a:stretch>
            <a:fillRect/>
          </a:stretch>
        </p:blipFill>
        <p:spPr>
          <a:xfrm>
            <a:off x="3290875" y="2300600"/>
            <a:ext cx="7591425" cy="1524000"/>
          </a:xfrm>
          <a:prstGeom prst="rect">
            <a:avLst/>
          </a:prstGeom>
          <a:noFill/>
          <a:ln>
            <a:noFill/>
          </a:ln>
        </p:spPr>
      </p:pic>
      <p:sp>
        <p:nvSpPr>
          <p:cNvPr id="1279" name="Shape 1279"/>
          <p:cNvSpPr txBox="1"/>
          <p:nvPr/>
        </p:nvSpPr>
        <p:spPr>
          <a:xfrm>
            <a:off x="5349700" y="3966875"/>
            <a:ext cx="5532600" cy="38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GB">
                <a:solidFill>
                  <a:srgbClr val="999999"/>
                </a:solidFill>
              </a:rPr>
              <a:t>From: https://reasonml.github.io/docs/en/what-and-why.html</a:t>
            </a:r>
            <a:endParaRPr i="1">
              <a:solidFill>
                <a:srgbClr val="999999"/>
              </a:solidFill>
            </a:endParaRPr>
          </a:p>
        </p:txBody>
      </p:sp>
      <p:grpSp>
        <p:nvGrpSpPr>
          <p:cNvPr id="1280" name="Shape 1280"/>
          <p:cNvGrpSpPr/>
          <p:nvPr/>
        </p:nvGrpSpPr>
        <p:grpSpPr>
          <a:xfrm rot="10800000">
            <a:off x="756484" y="2334986"/>
            <a:ext cx="1978021" cy="1978021"/>
            <a:chOff x="8204317" y="2115665"/>
            <a:chExt cx="464346" cy="464346"/>
          </a:xfrm>
        </p:grpSpPr>
        <p:sp>
          <p:nvSpPr>
            <p:cNvPr id="1281" name="Shape 1281"/>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282" name="Shape 1282"/>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Shape 1288"/>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289" name="Shape 128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290" name="Shape 1290"/>
          <p:cNvSpPr txBox="1"/>
          <p:nvPr/>
        </p:nvSpPr>
        <p:spPr>
          <a:xfrm>
            <a:off x="3510750" y="2315925"/>
            <a:ext cx="5170500" cy="2215800"/>
          </a:xfrm>
          <a:prstGeom prst="rect">
            <a:avLst/>
          </a:prstGeom>
          <a:noFill/>
          <a:ln>
            <a:noFill/>
          </a:ln>
        </p:spPr>
        <p:txBody>
          <a:bodyPr anchorCtr="0" anchor="t" bIns="91425" lIns="91425" spcFirstLastPara="1" rIns="91425" wrap="square" tIns="91425">
            <a:noAutofit/>
          </a:bodyPr>
          <a:lstStyle/>
          <a:p>
            <a:pPr indent="-342900" lvl="0" marL="457200" rtl="0">
              <a:lnSpc>
                <a:spcPct val="200000"/>
              </a:lnSpc>
              <a:spcBef>
                <a:spcPts val="0"/>
              </a:spcBef>
              <a:spcAft>
                <a:spcPts val="0"/>
              </a:spcAft>
              <a:buClr>
                <a:srgbClr val="E7255D"/>
              </a:buClr>
              <a:buSzPts val="1800"/>
              <a:buChar char="●"/>
            </a:pPr>
            <a:r>
              <a:rPr lang="en-GB" sz="1800"/>
              <a:t>Architecture: many possible implementations</a:t>
            </a:r>
            <a:endParaRPr sz="1800"/>
          </a:p>
          <a:p>
            <a:pPr indent="-342900" lvl="0" marL="457200" rtl="0">
              <a:lnSpc>
                <a:spcPct val="200000"/>
              </a:lnSpc>
              <a:spcBef>
                <a:spcPts val="0"/>
              </a:spcBef>
              <a:spcAft>
                <a:spcPts val="0"/>
              </a:spcAft>
              <a:buClr>
                <a:srgbClr val="E7255D"/>
              </a:buClr>
              <a:buSzPts val="1800"/>
              <a:buChar char="●"/>
            </a:pPr>
            <a:r>
              <a:rPr lang="en-GB" sz="1800"/>
              <a:t>No need to think about data modelization!</a:t>
            </a:r>
            <a:endParaRPr sz="1800"/>
          </a:p>
        </p:txBody>
      </p:sp>
      <p:grpSp>
        <p:nvGrpSpPr>
          <p:cNvPr id="1291" name="Shape 1291"/>
          <p:cNvGrpSpPr/>
          <p:nvPr/>
        </p:nvGrpSpPr>
        <p:grpSpPr>
          <a:xfrm rot="10800000">
            <a:off x="756484" y="2334986"/>
            <a:ext cx="1978021" cy="1978021"/>
            <a:chOff x="8204317" y="2115665"/>
            <a:chExt cx="464346" cy="464346"/>
          </a:xfrm>
        </p:grpSpPr>
        <p:sp>
          <p:nvSpPr>
            <p:cNvPr id="1292" name="Shape 1292"/>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293" name="Shape 1293"/>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Shape 1299"/>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a:t>
            </a:r>
            <a:r>
              <a:rPr b="1" lang="en-GB" sz="4000">
                <a:solidFill>
                  <a:schemeClr val="dk1"/>
                </a:solidFill>
                <a:latin typeface="Montserrat ExtraBold"/>
                <a:ea typeface="Montserrat ExtraBold"/>
                <a:cs typeface="Montserrat ExtraBold"/>
                <a:sym typeface="Montserrat ExtraBold"/>
              </a:rPr>
              <a:t>Conclusion</a:t>
            </a:r>
            <a:endParaRPr/>
          </a:p>
        </p:txBody>
      </p:sp>
      <p:sp>
        <p:nvSpPr>
          <p:cNvPr id="1300" name="Shape 1300"/>
          <p:cNvSpPr/>
          <p:nvPr/>
        </p:nvSpPr>
        <p:spPr>
          <a:xfrm>
            <a:off x="864450" y="2295600"/>
            <a:ext cx="10536600" cy="4360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i="1" lang="en-GB">
                <a:solidFill>
                  <a:srgbClr val="66D9EF"/>
                </a:solidFill>
                <a:latin typeface="Roboto Mono"/>
                <a:ea typeface="Roboto Mono"/>
                <a:cs typeface="Roboto Mono"/>
                <a:sym typeface="Roboto Mono"/>
              </a:rPr>
              <a:t>let</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copy_breakerTries</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breakerTries </a:t>
            </a:r>
            <a:r>
              <a:rPr lang="en-GB">
                <a:solidFill>
                  <a:srgbClr val="F92672"/>
                </a:solidFill>
                <a:latin typeface="Roboto Mono"/>
                <a:ea typeface="Roboto Mono"/>
                <a:cs typeface="Roboto Mono"/>
                <a:sym typeface="Roboto Mono"/>
              </a:rPr>
              <a:t>=&gt;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66D9EF"/>
                </a:solidFill>
                <a:latin typeface="Roboto Mono"/>
                <a:ea typeface="Roboto Mono"/>
                <a:cs typeface="Roboto Mono"/>
                <a:sym typeface="Roboto Mono"/>
              </a:rPr>
              <a:t>Array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map(</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bt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pegs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66D9EF"/>
                </a:solidFill>
                <a:latin typeface="Roboto Mono"/>
                <a:ea typeface="Roboto Mono"/>
                <a:cs typeface="Roboto Mono"/>
                <a:sym typeface="Roboto Mono"/>
              </a:rPr>
              <a:t>Array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copy(bt</a:t>
            </a:r>
            <a:r>
              <a:rPr lang="en-GB">
                <a:solidFill>
                  <a:srgbClr val="F9267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pegs</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result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bt</a:t>
            </a:r>
            <a:r>
              <a:rPr lang="en-GB">
                <a:solidFill>
                  <a:srgbClr val="F92672"/>
                </a:solidFill>
                <a:latin typeface="Roboto Mono"/>
                <a:ea typeface="Roboto Mono"/>
                <a:cs typeface="Roboto Mono"/>
                <a:sym typeface="Roboto Mono"/>
              </a:rPr>
              <a:t>.</a:t>
            </a:r>
            <a:r>
              <a:rPr lang="en-GB">
                <a:solidFill>
                  <a:srgbClr val="AE81FF"/>
                </a:solidFill>
                <a:latin typeface="Roboto Mono"/>
                <a:ea typeface="Roboto Mono"/>
                <a:cs typeface="Roboto Mono"/>
                <a:sym typeface="Roboto Mono"/>
              </a:rPr>
              <a:t>result</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breakerTries</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spcBef>
                <a:spcPts val="0"/>
              </a:spcBef>
              <a:spcAft>
                <a:spcPts val="0"/>
              </a:spcAft>
              <a:buNone/>
            </a:pPr>
            <a:r>
              <a:t/>
            </a:r>
            <a:endParaRPr>
              <a:solidFill>
                <a:srgbClr val="F92672"/>
              </a:solidFill>
              <a:latin typeface="Roboto Mono"/>
              <a:ea typeface="Roboto Mono"/>
              <a:cs typeface="Roboto Mono"/>
              <a:sym typeface="Roboto Mono"/>
            </a:endParaRPr>
          </a:p>
        </p:txBody>
      </p:sp>
      <p:cxnSp>
        <p:nvCxnSpPr>
          <p:cNvPr id="1301" name="Shape 130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299"/>
                                        </p:tgtEl>
                                        <p:attrNameLst>
                                          <p:attrName>style.visibility</p:attrName>
                                        </p:attrNameLst>
                                      </p:cBhvr>
                                      <p:to>
                                        <p:strVal val="visible"/>
                                      </p:to>
                                    </p:set>
                                    <p:anim calcmode="lin" valueType="num">
                                      <p:cBhvr additive="base">
                                        <p:cTn dur="500"/>
                                        <p:tgtEl>
                                          <p:spTgt spid="12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Shape 1307"/>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ReasonReact: </a:t>
            </a:r>
            <a:r>
              <a:rPr b="1" lang="en-GB" sz="4000">
                <a:solidFill>
                  <a:schemeClr val="dk1"/>
                </a:solidFill>
                <a:latin typeface="Montserrat ExtraBold"/>
                <a:ea typeface="Montserrat ExtraBold"/>
                <a:cs typeface="Montserrat ExtraBold"/>
                <a:sym typeface="Montserrat ExtraBold"/>
              </a:rPr>
              <a:t>Conclusion</a:t>
            </a:r>
            <a:endParaRPr/>
          </a:p>
        </p:txBody>
      </p:sp>
      <p:sp>
        <p:nvSpPr>
          <p:cNvPr id="1308" name="Shape 1308"/>
          <p:cNvSpPr/>
          <p:nvPr/>
        </p:nvSpPr>
        <p:spPr>
          <a:xfrm>
            <a:off x="864450" y="2295600"/>
            <a:ext cx="10536600" cy="4360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breakerTry</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pegs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pegColor</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result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option</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bool</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state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nbMaxTries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breakerTries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breakerTry</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codeToBreak</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breakerTry</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currentTryIndex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currentColorChoiceIndex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gameState</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history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history</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historyIndex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309" name="Shape 130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310" name="Shape 1310"/>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Remember this? Isn’t it smelly?</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307"/>
                                        </p:tgtEl>
                                        <p:attrNameLst>
                                          <p:attrName>style.visibility</p:attrName>
                                        </p:attrNameLst>
                                      </p:cBhvr>
                                      <p:to>
                                        <p:strVal val="visible"/>
                                      </p:to>
                                    </p:set>
                                    <p:anim calcmode="lin" valueType="num">
                                      <p:cBhvr additive="base">
                                        <p:cTn dur="500"/>
                                        <p:tgtEl>
                                          <p:spTgt spid="130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pic>
        <p:nvPicPr>
          <p:cNvPr id="1316" name="Shape 1316"/>
          <p:cNvPicPr preferRelativeResize="0"/>
          <p:nvPr/>
        </p:nvPicPr>
        <p:blipFill rotWithShape="1">
          <a:blip r:embed="rId3">
            <a:alphaModFix/>
          </a:blip>
          <a:srcRect b="0" l="0" r="0" t="0"/>
          <a:stretch/>
        </p:blipFill>
        <p:spPr>
          <a:xfrm>
            <a:off x="0" y="0"/>
            <a:ext cx="12192000" cy="6858701"/>
          </a:xfrm>
          <a:prstGeom prst="rect">
            <a:avLst/>
          </a:prstGeom>
          <a:noFill/>
          <a:ln>
            <a:noFill/>
          </a:ln>
        </p:spPr>
      </p:pic>
      <p:sp>
        <p:nvSpPr>
          <p:cNvPr id="1317" name="Shape 1317"/>
          <p:cNvSpPr/>
          <p:nvPr/>
        </p:nvSpPr>
        <p:spPr>
          <a:xfrm>
            <a:off x="4806387" y="5696648"/>
            <a:ext cx="2286000" cy="1162200"/>
          </a:xfrm>
          <a:prstGeom prst="triangle">
            <a:avLst>
              <a:gd fmla="val 50000" name="adj"/>
            </a:avLst>
          </a:prstGeom>
          <a:solidFill>
            <a:srgbClr val="E725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B2B2B2"/>
              </a:solidFill>
              <a:latin typeface="Calibri"/>
              <a:ea typeface="Calibri"/>
              <a:cs typeface="Calibri"/>
              <a:sym typeface="Calibri"/>
            </a:endParaRPr>
          </a:p>
        </p:txBody>
      </p:sp>
      <p:sp>
        <p:nvSpPr>
          <p:cNvPr id="1318" name="Shape 1318"/>
          <p:cNvSpPr/>
          <p:nvPr/>
        </p:nvSpPr>
        <p:spPr>
          <a:xfrm rot="10800000">
            <a:off x="5500149" y="5925263"/>
            <a:ext cx="898500" cy="5391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1D1D1B"/>
              </a:solidFill>
              <a:latin typeface="Arial"/>
              <a:ea typeface="Arial"/>
              <a:cs typeface="Arial"/>
              <a:sym typeface="Arial"/>
            </a:endParaRPr>
          </a:p>
        </p:txBody>
      </p:sp>
      <p:sp>
        <p:nvSpPr>
          <p:cNvPr id="1319" name="Shape 1319"/>
          <p:cNvSpPr txBox="1"/>
          <p:nvPr/>
        </p:nvSpPr>
        <p:spPr>
          <a:xfrm>
            <a:off x="1947298" y="2473474"/>
            <a:ext cx="80043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t/>
            </a:r>
            <a:endParaRPr b="1" sz="2950">
              <a:solidFill>
                <a:schemeClr val="lt1"/>
              </a:solidFill>
              <a:latin typeface="Montserrat"/>
              <a:ea typeface="Montserrat"/>
              <a:cs typeface="Montserrat"/>
              <a:sym typeface="Montserrat"/>
            </a:endParaRPr>
          </a:p>
        </p:txBody>
      </p:sp>
      <p:sp>
        <p:nvSpPr>
          <p:cNvPr id="1320" name="Shape 1320"/>
          <p:cNvSpPr/>
          <p:nvPr/>
        </p:nvSpPr>
        <p:spPr>
          <a:xfrm>
            <a:off x="4605546" y="3160100"/>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Javascript + React</a:t>
            </a:r>
            <a:endParaRPr sz="2900">
              <a:solidFill>
                <a:srgbClr val="E6255D"/>
              </a:solidFill>
              <a:latin typeface="Montserrat Light"/>
              <a:ea typeface="Montserrat Light"/>
              <a:cs typeface="Montserrat Light"/>
              <a:sym typeface="Montserrat Light"/>
            </a:endParaRPr>
          </a:p>
        </p:txBody>
      </p:sp>
      <p:pic>
        <p:nvPicPr>
          <p:cNvPr id="1321" name="Shape 1321"/>
          <p:cNvPicPr preferRelativeResize="0"/>
          <p:nvPr/>
        </p:nvPicPr>
        <p:blipFill>
          <a:blip r:embed="rId4">
            <a:alphaModFix/>
          </a:blip>
          <a:stretch>
            <a:fillRect/>
          </a:stretch>
        </p:blipFill>
        <p:spPr>
          <a:xfrm>
            <a:off x="5328829" y="2136732"/>
            <a:ext cx="1017350" cy="1017350"/>
          </a:xfrm>
          <a:prstGeom prst="rect">
            <a:avLst/>
          </a:prstGeom>
          <a:noFill/>
          <a:ln>
            <a:noFill/>
          </a:ln>
        </p:spPr>
      </p:pic>
      <p:pic>
        <p:nvPicPr>
          <p:cNvPr id="1322" name="Shape 1322"/>
          <p:cNvPicPr preferRelativeResize="0"/>
          <p:nvPr/>
        </p:nvPicPr>
        <p:blipFill>
          <a:blip r:embed="rId5">
            <a:alphaModFix/>
          </a:blip>
          <a:stretch>
            <a:fillRect/>
          </a:stretch>
        </p:blipFill>
        <p:spPr>
          <a:xfrm>
            <a:off x="6819300" y="2118779"/>
            <a:ext cx="1440490" cy="1017350"/>
          </a:xfrm>
          <a:prstGeom prst="rect">
            <a:avLst/>
          </a:prstGeom>
          <a:noFill/>
          <a:ln>
            <a:noFill/>
          </a:ln>
        </p:spPr>
      </p:pic>
      <p:pic>
        <p:nvPicPr>
          <p:cNvPr id="1323" name="Shape 1323"/>
          <p:cNvPicPr preferRelativeResize="0"/>
          <p:nvPr/>
        </p:nvPicPr>
        <p:blipFill>
          <a:blip r:embed="rId6">
            <a:alphaModFix/>
          </a:blip>
          <a:stretch>
            <a:fillRect/>
          </a:stretch>
        </p:blipFill>
        <p:spPr>
          <a:xfrm>
            <a:off x="4605557" y="240129"/>
            <a:ext cx="3628700" cy="1369000"/>
          </a:xfrm>
          <a:prstGeom prst="rect">
            <a:avLst/>
          </a:prstGeom>
          <a:noFill/>
          <a:ln>
            <a:noFill/>
          </a:ln>
        </p:spPr>
      </p:pic>
      <p:sp>
        <p:nvSpPr>
          <p:cNvPr id="1324" name="Shape 1324"/>
          <p:cNvSpPr/>
          <p:nvPr/>
        </p:nvSpPr>
        <p:spPr>
          <a:xfrm>
            <a:off x="4757950" y="1718675"/>
            <a:ext cx="2372400" cy="2410800"/>
          </a:xfrm>
          <a:prstGeom prst="mathMultiply">
            <a:avLst>
              <a:gd fmla="val 11336"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5" name="Shape 1325"/>
          <p:cNvSpPr/>
          <p:nvPr/>
        </p:nvSpPr>
        <p:spPr>
          <a:xfrm>
            <a:off x="4000746" y="1458725"/>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Reason + </a:t>
            </a:r>
            <a:endParaRPr sz="2900">
              <a:solidFill>
                <a:srgbClr val="E6255D"/>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17"/>
                                        </p:tgtEl>
                                        <p:attrNameLst>
                                          <p:attrName>style.visibility</p:attrName>
                                        </p:attrNameLst>
                                      </p:cBhvr>
                                      <p:to>
                                        <p:strVal val="visible"/>
                                      </p:to>
                                    </p:set>
                                    <p:anim calcmode="lin" valueType="num">
                                      <p:cBhvr additive="base">
                                        <p:cTn dur="500"/>
                                        <p:tgtEl>
                                          <p:spTgt spid="13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18"/>
                                        </p:tgtEl>
                                        <p:attrNameLst>
                                          <p:attrName>style.visibility</p:attrName>
                                        </p:attrNameLst>
                                      </p:cBhvr>
                                      <p:to>
                                        <p:strVal val="visible"/>
                                      </p:to>
                                    </p:set>
                                    <p:anim calcmode="lin" valueType="num">
                                      <p:cBhvr additive="base">
                                        <p:cTn dur="500"/>
                                        <p:tgtEl>
                                          <p:spTgt spid="131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par>
                                <p:cTn fill="hold" nodeType="withEffect" presetClass="entr" presetID="10" presetSubtype="0">
                                  <p:stCondLst>
                                    <p:cond delay="1000"/>
                                  </p:stCondLst>
                                  <p:childTnLst>
                                    <p:set>
                                      <p:cBhvr>
                                        <p:cTn dur="1" fill="hold">
                                          <p:stCondLst>
                                            <p:cond delay="0"/>
                                          </p:stCondLst>
                                        </p:cTn>
                                        <p:tgtEl>
                                          <p:spTgt spid="1320"/>
                                        </p:tgtEl>
                                        <p:attrNameLst>
                                          <p:attrName>style.visibility</p:attrName>
                                        </p:attrNameLst>
                                      </p:cBhvr>
                                      <p:to>
                                        <p:strVal val="visible"/>
                                      </p:to>
                                    </p:set>
                                    <p:animEffect filter="fade" transition="in">
                                      <p:cBhvr>
                                        <p:cTn dur="500"/>
                                        <p:tgtEl>
                                          <p:spTgt spid="1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pic>
        <p:nvPicPr>
          <p:cNvPr id="1331" name="Shape 1331"/>
          <p:cNvPicPr preferRelativeResize="0"/>
          <p:nvPr/>
        </p:nvPicPr>
        <p:blipFill rotWithShape="1">
          <a:blip r:embed="rId3">
            <a:alphaModFix/>
          </a:blip>
          <a:srcRect b="0" l="0" r="0" t="0"/>
          <a:stretch/>
        </p:blipFill>
        <p:spPr>
          <a:xfrm>
            <a:off x="0" y="-350"/>
            <a:ext cx="12192000" cy="6858701"/>
          </a:xfrm>
          <a:prstGeom prst="rect">
            <a:avLst/>
          </a:prstGeom>
          <a:noFill/>
          <a:ln>
            <a:noFill/>
          </a:ln>
        </p:spPr>
      </p:pic>
      <p:sp>
        <p:nvSpPr>
          <p:cNvPr id="1332" name="Shape 1332"/>
          <p:cNvSpPr/>
          <p:nvPr/>
        </p:nvSpPr>
        <p:spPr>
          <a:xfrm>
            <a:off x="4806387" y="5696648"/>
            <a:ext cx="2286000" cy="1162200"/>
          </a:xfrm>
          <a:prstGeom prst="triangle">
            <a:avLst>
              <a:gd fmla="val 50000" name="adj"/>
            </a:avLst>
          </a:prstGeom>
          <a:solidFill>
            <a:srgbClr val="E7255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B2B2B2"/>
              </a:solidFill>
              <a:latin typeface="Calibri"/>
              <a:ea typeface="Calibri"/>
              <a:cs typeface="Calibri"/>
              <a:sym typeface="Calibri"/>
            </a:endParaRPr>
          </a:p>
        </p:txBody>
      </p:sp>
      <p:sp>
        <p:nvSpPr>
          <p:cNvPr id="1333" name="Shape 1333"/>
          <p:cNvSpPr/>
          <p:nvPr/>
        </p:nvSpPr>
        <p:spPr>
          <a:xfrm rot="10800000">
            <a:off x="5500149" y="5925263"/>
            <a:ext cx="898500" cy="539100"/>
          </a:xfrm>
          <a:prstGeom prst="triangle">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rgbClr val="1D1D1B"/>
              </a:solidFill>
              <a:latin typeface="Arial"/>
              <a:ea typeface="Arial"/>
              <a:cs typeface="Arial"/>
              <a:sym typeface="Arial"/>
            </a:endParaRPr>
          </a:p>
        </p:txBody>
      </p:sp>
      <p:sp>
        <p:nvSpPr>
          <p:cNvPr id="1334" name="Shape 1334"/>
          <p:cNvSpPr txBox="1"/>
          <p:nvPr/>
        </p:nvSpPr>
        <p:spPr>
          <a:xfrm>
            <a:off x="1947298" y="2473474"/>
            <a:ext cx="8004300" cy="990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800"/>
              <a:buFont typeface="Arial"/>
              <a:buNone/>
            </a:pPr>
            <a:r>
              <a:t/>
            </a:r>
            <a:endParaRPr b="1" sz="2950">
              <a:solidFill>
                <a:schemeClr val="lt1"/>
              </a:solidFill>
              <a:latin typeface="Montserrat"/>
              <a:ea typeface="Montserrat"/>
              <a:cs typeface="Montserrat"/>
              <a:sym typeface="Montserrat"/>
            </a:endParaRPr>
          </a:p>
        </p:txBody>
      </p:sp>
      <p:sp>
        <p:nvSpPr>
          <p:cNvPr id="1335" name="Shape 1335"/>
          <p:cNvSpPr/>
          <p:nvPr/>
        </p:nvSpPr>
        <p:spPr>
          <a:xfrm>
            <a:off x="4605546" y="3160100"/>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Javascript + React</a:t>
            </a:r>
            <a:endParaRPr sz="2900">
              <a:solidFill>
                <a:srgbClr val="E6255D"/>
              </a:solidFill>
              <a:latin typeface="Montserrat Light"/>
              <a:ea typeface="Montserrat Light"/>
              <a:cs typeface="Montserrat Light"/>
              <a:sym typeface="Montserrat Light"/>
            </a:endParaRPr>
          </a:p>
        </p:txBody>
      </p:sp>
      <p:pic>
        <p:nvPicPr>
          <p:cNvPr id="1336" name="Shape 1336"/>
          <p:cNvPicPr preferRelativeResize="0"/>
          <p:nvPr/>
        </p:nvPicPr>
        <p:blipFill>
          <a:blip r:embed="rId4">
            <a:alphaModFix/>
          </a:blip>
          <a:stretch>
            <a:fillRect/>
          </a:stretch>
        </p:blipFill>
        <p:spPr>
          <a:xfrm>
            <a:off x="5328829" y="2136732"/>
            <a:ext cx="1017350" cy="1017350"/>
          </a:xfrm>
          <a:prstGeom prst="rect">
            <a:avLst/>
          </a:prstGeom>
          <a:noFill/>
          <a:ln>
            <a:noFill/>
          </a:ln>
        </p:spPr>
      </p:pic>
      <p:pic>
        <p:nvPicPr>
          <p:cNvPr id="1337" name="Shape 1337"/>
          <p:cNvPicPr preferRelativeResize="0"/>
          <p:nvPr/>
        </p:nvPicPr>
        <p:blipFill>
          <a:blip r:embed="rId5">
            <a:alphaModFix/>
          </a:blip>
          <a:stretch>
            <a:fillRect/>
          </a:stretch>
        </p:blipFill>
        <p:spPr>
          <a:xfrm>
            <a:off x="6819300" y="2118779"/>
            <a:ext cx="1440490" cy="1017350"/>
          </a:xfrm>
          <a:prstGeom prst="rect">
            <a:avLst/>
          </a:prstGeom>
          <a:noFill/>
          <a:ln>
            <a:noFill/>
          </a:ln>
        </p:spPr>
      </p:pic>
      <p:pic>
        <p:nvPicPr>
          <p:cNvPr id="1338" name="Shape 1338"/>
          <p:cNvPicPr preferRelativeResize="0"/>
          <p:nvPr/>
        </p:nvPicPr>
        <p:blipFill>
          <a:blip r:embed="rId6">
            <a:alphaModFix/>
          </a:blip>
          <a:stretch>
            <a:fillRect/>
          </a:stretch>
        </p:blipFill>
        <p:spPr>
          <a:xfrm>
            <a:off x="4605557" y="240129"/>
            <a:ext cx="3628700" cy="1369000"/>
          </a:xfrm>
          <a:prstGeom prst="rect">
            <a:avLst/>
          </a:prstGeom>
          <a:noFill/>
          <a:ln>
            <a:noFill/>
          </a:ln>
        </p:spPr>
      </p:pic>
      <p:sp>
        <p:nvSpPr>
          <p:cNvPr id="1339" name="Shape 1339"/>
          <p:cNvSpPr/>
          <p:nvPr/>
        </p:nvSpPr>
        <p:spPr>
          <a:xfrm>
            <a:off x="4757950" y="1718675"/>
            <a:ext cx="2372400" cy="2410800"/>
          </a:xfrm>
          <a:prstGeom prst="mathMultiply">
            <a:avLst>
              <a:gd fmla="val 11336"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0" name="Shape 1340"/>
          <p:cNvSpPr/>
          <p:nvPr/>
        </p:nvSpPr>
        <p:spPr>
          <a:xfrm>
            <a:off x="4000746" y="1458725"/>
            <a:ext cx="3886800" cy="538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2900">
                <a:solidFill>
                  <a:srgbClr val="E6255D"/>
                </a:solidFill>
                <a:latin typeface="Montserrat Light"/>
                <a:ea typeface="Montserrat Light"/>
                <a:cs typeface="Montserrat Light"/>
                <a:sym typeface="Montserrat Light"/>
              </a:rPr>
              <a:t>Reason + </a:t>
            </a:r>
            <a:endParaRPr sz="2900">
              <a:solidFill>
                <a:srgbClr val="E6255D"/>
              </a:solidFill>
              <a:latin typeface="Montserrat Light"/>
              <a:ea typeface="Montserrat Light"/>
              <a:cs typeface="Montserrat Light"/>
              <a:sym typeface="Montserrat Light"/>
            </a:endParaRPr>
          </a:p>
        </p:txBody>
      </p:sp>
      <p:sp>
        <p:nvSpPr>
          <p:cNvPr id="1341" name="Shape 1341"/>
          <p:cNvSpPr/>
          <p:nvPr/>
        </p:nvSpPr>
        <p:spPr>
          <a:xfrm>
            <a:off x="3711350" y="-816425"/>
            <a:ext cx="5417100" cy="5926200"/>
          </a:xfrm>
          <a:prstGeom prst="mathMultiply">
            <a:avLst>
              <a:gd fmla="val 8687"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42" name="Shape 1342"/>
          <p:cNvPicPr preferRelativeResize="0"/>
          <p:nvPr/>
        </p:nvPicPr>
        <p:blipFill>
          <a:blip r:embed="rId7">
            <a:alphaModFix/>
          </a:blip>
          <a:stretch>
            <a:fillRect/>
          </a:stretch>
        </p:blipFill>
        <p:spPr>
          <a:xfrm>
            <a:off x="5656879" y="4141238"/>
            <a:ext cx="878249" cy="878249"/>
          </a:xfrm>
          <a:prstGeom prst="rect">
            <a:avLst/>
          </a:prstGeom>
          <a:noFill/>
          <a:ln>
            <a:noFill/>
          </a:ln>
        </p:spPr>
      </p:pic>
      <p:sp>
        <p:nvSpPr>
          <p:cNvPr id="1343" name="Shape 1343"/>
          <p:cNvSpPr/>
          <p:nvPr/>
        </p:nvSpPr>
        <p:spPr>
          <a:xfrm>
            <a:off x="6669346" y="4428375"/>
            <a:ext cx="3886800" cy="538500"/>
          </a:xfrm>
          <a:prstGeom prst="rect">
            <a:avLst/>
          </a:prstGeom>
          <a:noFill/>
          <a:ln>
            <a:noFill/>
          </a:ln>
        </p:spPr>
        <p:txBody>
          <a:bodyPr anchorCtr="0" anchor="t" bIns="45700" lIns="91425" spcFirstLastPara="1" rIns="91425" wrap="square" tIns="45700">
            <a:noAutofit/>
          </a:bodyPr>
          <a:lstStyle/>
          <a:p>
            <a:pPr indent="0" lvl="0" marL="0" marR="0" rtl="0">
              <a:spcBef>
                <a:spcPts val="0"/>
              </a:spcBef>
              <a:spcAft>
                <a:spcPts val="0"/>
              </a:spcAft>
              <a:buNone/>
            </a:pPr>
            <a:r>
              <a:rPr lang="en-GB" sz="2900">
                <a:solidFill>
                  <a:srgbClr val="E6255D"/>
                </a:solidFill>
                <a:latin typeface="Montserrat Light"/>
                <a:ea typeface="Montserrat Light"/>
                <a:cs typeface="Montserrat Light"/>
                <a:sym typeface="Montserrat Light"/>
              </a:rPr>
              <a:t>Elm</a:t>
            </a:r>
            <a:endParaRPr sz="2900">
              <a:solidFill>
                <a:srgbClr val="E6255D"/>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332"/>
                                        </p:tgtEl>
                                        <p:attrNameLst>
                                          <p:attrName>style.visibility</p:attrName>
                                        </p:attrNameLst>
                                      </p:cBhvr>
                                      <p:to>
                                        <p:strVal val="visible"/>
                                      </p:to>
                                    </p:set>
                                    <p:anim calcmode="lin" valueType="num">
                                      <p:cBhvr additive="base">
                                        <p:cTn dur="500"/>
                                        <p:tgtEl>
                                          <p:spTgt spid="13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33"/>
                                        </p:tgtEl>
                                        <p:attrNameLst>
                                          <p:attrName>style.visibility</p:attrName>
                                        </p:attrNameLst>
                                      </p:cBhvr>
                                      <p:to>
                                        <p:strVal val="visible"/>
                                      </p:to>
                                    </p:set>
                                    <p:anim calcmode="lin" valueType="num">
                                      <p:cBhvr additive="base">
                                        <p:cTn dur="500"/>
                                        <p:tgtEl>
                                          <p:spTgt spid="133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334"/>
                                        </p:tgtEl>
                                        <p:attrNameLst>
                                          <p:attrName>style.visibility</p:attrName>
                                        </p:attrNameLst>
                                      </p:cBhvr>
                                      <p:to>
                                        <p:strVal val="visible"/>
                                      </p:to>
                                    </p:set>
                                    <p:animEffect filter="fade" transition="in">
                                      <p:cBhvr>
                                        <p:cTn dur="500"/>
                                        <p:tgtEl>
                                          <p:spTgt spid="1334"/>
                                        </p:tgtEl>
                                      </p:cBhvr>
                                    </p:animEffect>
                                  </p:childTnLst>
                                </p:cTn>
                              </p:par>
                              <p:par>
                                <p:cTn fill="hold" nodeType="withEffect" presetClass="entr" presetID="10" presetSubtype="0">
                                  <p:stCondLst>
                                    <p:cond delay="1000"/>
                                  </p:stCondLst>
                                  <p:childTnLst>
                                    <p:set>
                                      <p:cBhvr>
                                        <p:cTn dur="1" fill="hold">
                                          <p:stCondLst>
                                            <p:cond delay="0"/>
                                          </p:stCondLst>
                                        </p:cTn>
                                        <p:tgtEl>
                                          <p:spTgt spid="1335"/>
                                        </p:tgtEl>
                                        <p:attrNameLst>
                                          <p:attrName>style.visibility</p:attrName>
                                        </p:attrNameLst>
                                      </p:cBhvr>
                                      <p:to>
                                        <p:strVal val="visible"/>
                                      </p:to>
                                    </p:set>
                                    <p:animEffect filter="fade" transition="in">
                                      <p:cBhvr>
                                        <p:cTn dur="500"/>
                                        <p:tgtEl>
                                          <p:spTgt spid="1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Shape 1349"/>
          <p:cNvSpPr txBox="1"/>
          <p:nvPr/>
        </p:nvSpPr>
        <p:spPr>
          <a:xfrm>
            <a:off x="698877" y="593700"/>
            <a:ext cx="53523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History</a:t>
            </a:r>
            <a:endParaRPr/>
          </a:p>
        </p:txBody>
      </p:sp>
      <p:cxnSp>
        <p:nvCxnSpPr>
          <p:cNvPr id="1350" name="Shape 135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351" name="Shape 1351"/>
          <p:cNvSpPr txBox="1"/>
          <p:nvPr/>
        </p:nvSpPr>
        <p:spPr>
          <a:xfrm>
            <a:off x="2093900" y="2103500"/>
            <a:ext cx="5532600" cy="6456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1800"/>
              <a:t>Elm</a:t>
            </a:r>
            <a:r>
              <a:rPr lang="en-GB" sz="1800"/>
              <a:t>:</a:t>
            </a:r>
            <a:endParaRPr sz="1800"/>
          </a:p>
          <a:p>
            <a:pPr indent="-342900" lvl="0" marL="457200" rtl="0">
              <a:lnSpc>
                <a:spcPct val="200000"/>
              </a:lnSpc>
              <a:spcBef>
                <a:spcPts val="0"/>
              </a:spcBef>
              <a:spcAft>
                <a:spcPts val="0"/>
              </a:spcAft>
              <a:buClr>
                <a:srgbClr val="EA3469"/>
              </a:buClr>
              <a:buSzPts val="1800"/>
              <a:buChar char="●"/>
            </a:pPr>
            <a:r>
              <a:rPr lang="en-GB" sz="1800"/>
              <a:t>Created by Evan Czaplicki</a:t>
            </a:r>
            <a:endParaRPr sz="1800"/>
          </a:p>
          <a:p>
            <a:pPr indent="-342900" lvl="0" marL="457200" rtl="0">
              <a:lnSpc>
                <a:spcPct val="200000"/>
              </a:lnSpc>
              <a:spcBef>
                <a:spcPts val="0"/>
              </a:spcBef>
              <a:spcAft>
                <a:spcPts val="0"/>
              </a:spcAft>
              <a:buClr>
                <a:srgbClr val="EA3469"/>
              </a:buClr>
              <a:buSzPts val="1800"/>
              <a:buChar char="●"/>
            </a:pPr>
            <a:r>
              <a:rPr lang="en-GB" sz="1800"/>
              <a:t>Born in 2012</a:t>
            </a:r>
            <a:endParaRPr sz="1800"/>
          </a:p>
          <a:p>
            <a:pPr indent="-342900" lvl="0" marL="457200" rtl="0">
              <a:lnSpc>
                <a:spcPct val="200000"/>
              </a:lnSpc>
              <a:spcBef>
                <a:spcPts val="0"/>
              </a:spcBef>
              <a:spcAft>
                <a:spcPts val="0"/>
              </a:spcAft>
              <a:buClr>
                <a:srgbClr val="EA3469"/>
              </a:buClr>
              <a:buSzPts val="1800"/>
              <a:buChar char="●"/>
            </a:pPr>
            <a:r>
              <a:rPr lang="en-GB" sz="1800"/>
              <a:t>Current version: 0.18(2016/11/14)</a:t>
            </a:r>
            <a:endParaRPr sz="1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Shape 1357"/>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What is it?</a:t>
            </a:r>
            <a:endParaRPr/>
          </a:p>
        </p:txBody>
      </p:sp>
      <p:cxnSp>
        <p:nvCxnSpPr>
          <p:cNvPr id="1358" name="Shape 135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359" name="Shape 1359"/>
          <p:cNvSpPr txBox="1"/>
          <p:nvPr/>
        </p:nvSpPr>
        <p:spPr>
          <a:xfrm>
            <a:off x="2093900" y="2103500"/>
            <a:ext cx="6406500" cy="21363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1800"/>
              <a:t>Elm</a:t>
            </a:r>
            <a:r>
              <a:rPr lang="en-GB" sz="1800"/>
              <a:t> is a language:</a:t>
            </a:r>
            <a:endParaRPr sz="1800"/>
          </a:p>
          <a:p>
            <a:pPr indent="-342900" lvl="0" marL="457200" rtl="0">
              <a:lnSpc>
                <a:spcPct val="200000"/>
              </a:lnSpc>
              <a:spcBef>
                <a:spcPts val="0"/>
              </a:spcBef>
              <a:spcAft>
                <a:spcPts val="0"/>
              </a:spcAft>
              <a:buClr>
                <a:srgbClr val="EA3469"/>
              </a:buClr>
              <a:buSzPts val="1800"/>
              <a:buChar char="●"/>
            </a:pPr>
            <a:r>
              <a:rPr lang="en-GB" sz="1800"/>
              <a:t>Functional (pure)</a:t>
            </a:r>
            <a:endParaRPr sz="1800"/>
          </a:p>
          <a:p>
            <a:pPr indent="-342900" lvl="0" marL="457200" rtl="0">
              <a:lnSpc>
                <a:spcPct val="200000"/>
              </a:lnSpc>
              <a:spcBef>
                <a:spcPts val="0"/>
              </a:spcBef>
              <a:spcAft>
                <a:spcPts val="0"/>
              </a:spcAft>
              <a:buClr>
                <a:srgbClr val="EA3469"/>
              </a:buClr>
              <a:buSzPts val="1800"/>
              <a:buChar char="●"/>
            </a:pPr>
            <a:r>
              <a:rPr lang="en-GB" sz="1800"/>
              <a:t>Statically typed</a:t>
            </a:r>
            <a:endParaRPr sz="1800"/>
          </a:p>
          <a:p>
            <a:pPr indent="-342900" lvl="0" marL="457200" rtl="0">
              <a:lnSpc>
                <a:spcPct val="200000"/>
              </a:lnSpc>
              <a:spcBef>
                <a:spcPts val="0"/>
              </a:spcBef>
              <a:spcAft>
                <a:spcPts val="0"/>
              </a:spcAft>
              <a:buClr>
                <a:srgbClr val="EA3469"/>
              </a:buClr>
              <a:buSzPts val="1800"/>
              <a:buChar char="●"/>
            </a:pPr>
            <a:r>
              <a:rPr lang="en-GB" sz="1800"/>
              <a:t>Compiled to JS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Shape 1365"/>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What is it?</a:t>
            </a:r>
            <a:endParaRPr/>
          </a:p>
        </p:txBody>
      </p:sp>
      <p:cxnSp>
        <p:nvCxnSpPr>
          <p:cNvPr id="1366" name="Shape 136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367" name="Shape 1367"/>
          <p:cNvSpPr txBox="1"/>
          <p:nvPr/>
        </p:nvSpPr>
        <p:spPr>
          <a:xfrm>
            <a:off x="2093900" y="2103500"/>
            <a:ext cx="6406500" cy="21363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sz="1800"/>
              <a:t>Elm is a language:</a:t>
            </a:r>
            <a:endParaRPr sz="1800"/>
          </a:p>
          <a:p>
            <a:pPr indent="-342900" lvl="0" marL="457200" rtl="0">
              <a:lnSpc>
                <a:spcPct val="200000"/>
              </a:lnSpc>
              <a:spcBef>
                <a:spcPts val="0"/>
              </a:spcBef>
              <a:spcAft>
                <a:spcPts val="0"/>
              </a:spcAft>
              <a:buClr>
                <a:srgbClr val="EA3469"/>
              </a:buClr>
              <a:buSzPts val="1800"/>
              <a:buChar char="●"/>
            </a:pPr>
            <a:r>
              <a:rPr lang="en-GB" sz="1800"/>
              <a:t>Functional (pure)</a:t>
            </a:r>
            <a:endParaRPr sz="1800"/>
          </a:p>
          <a:p>
            <a:pPr indent="-342900" lvl="0" marL="457200" rtl="0">
              <a:lnSpc>
                <a:spcPct val="200000"/>
              </a:lnSpc>
              <a:spcBef>
                <a:spcPts val="0"/>
              </a:spcBef>
              <a:spcAft>
                <a:spcPts val="0"/>
              </a:spcAft>
              <a:buClr>
                <a:srgbClr val="EA3469"/>
              </a:buClr>
              <a:buSzPts val="1800"/>
              <a:buChar char="●"/>
            </a:pPr>
            <a:r>
              <a:rPr lang="en-GB" sz="1800"/>
              <a:t>Statically typed</a:t>
            </a:r>
            <a:endParaRPr sz="1800"/>
          </a:p>
          <a:p>
            <a:pPr indent="-342900" lvl="0" marL="457200" rtl="0">
              <a:lnSpc>
                <a:spcPct val="200000"/>
              </a:lnSpc>
              <a:spcBef>
                <a:spcPts val="0"/>
              </a:spcBef>
              <a:spcAft>
                <a:spcPts val="0"/>
              </a:spcAft>
              <a:buClr>
                <a:srgbClr val="EA3469"/>
              </a:buClr>
              <a:buSzPts val="1800"/>
              <a:buChar char="●"/>
            </a:pPr>
            <a:r>
              <a:rPr lang="en-GB" sz="1800"/>
              <a:t>Compiled to JS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09" name="Shape 40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10" name="Shape 410"/>
          <p:cNvSpPr txBox="1"/>
          <p:nvPr/>
        </p:nvSpPr>
        <p:spPr>
          <a:xfrm>
            <a:off x="2093900" y="2103500"/>
            <a:ext cx="5532600" cy="27975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GB" sz="1800">
                <a:solidFill>
                  <a:srgbClr val="EA3469"/>
                </a:solidFill>
              </a:rPr>
              <a:t>COMPONENT</a:t>
            </a:r>
            <a:r>
              <a:rPr lang="en-GB" sz="1800"/>
              <a:t>:</a:t>
            </a:r>
            <a:endParaRPr sz="1800"/>
          </a:p>
          <a:p>
            <a:pPr indent="-342900" lvl="0" marL="457200" rtl="0">
              <a:lnSpc>
                <a:spcPct val="200000"/>
              </a:lnSpc>
              <a:spcBef>
                <a:spcPts val="0"/>
              </a:spcBef>
              <a:spcAft>
                <a:spcPts val="0"/>
              </a:spcAft>
              <a:buClr>
                <a:srgbClr val="EA3469"/>
              </a:buClr>
              <a:buSzPts val="1800"/>
              <a:buChar char="●"/>
            </a:pPr>
            <a:r>
              <a:rPr lang="en-GB" sz="1800"/>
              <a:t>Think in small component, not big pages</a:t>
            </a:r>
            <a:endParaRPr sz="1800"/>
          </a:p>
          <a:p>
            <a:pPr indent="-342900" lvl="0" marL="457200" rtl="0">
              <a:lnSpc>
                <a:spcPct val="200000"/>
              </a:lnSpc>
              <a:spcBef>
                <a:spcPts val="0"/>
              </a:spcBef>
              <a:spcAft>
                <a:spcPts val="0"/>
              </a:spcAft>
              <a:buClr>
                <a:srgbClr val="EA3469"/>
              </a:buClr>
              <a:buSzPts val="1800"/>
              <a:buChar char="●"/>
            </a:pPr>
            <a:r>
              <a:rPr lang="en-GB" sz="1800"/>
              <a:t>Smaller scope / concern, better understanding</a:t>
            </a:r>
            <a:endParaRPr sz="1800"/>
          </a:p>
          <a:p>
            <a:pPr indent="-342900" lvl="0" marL="457200" rtl="0">
              <a:lnSpc>
                <a:spcPct val="200000"/>
              </a:lnSpc>
              <a:spcBef>
                <a:spcPts val="0"/>
              </a:spcBef>
              <a:spcAft>
                <a:spcPts val="0"/>
              </a:spcAft>
              <a:buClr>
                <a:srgbClr val="EA3469"/>
              </a:buClr>
              <a:buSzPts val="1800"/>
              <a:buChar char="●"/>
            </a:pPr>
            <a:r>
              <a:rPr lang="en-GB" sz="1800"/>
              <a:t>Reusability</a:t>
            </a:r>
            <a:endParaRPr sz="1800"/>
          </a:p>
          <a:p>
            <a:pPr indent="-342900" lvl="0" marL="457200" rtl="0">
              <a:lnSpc>
                <a:spcPct val="200000"/>
              </a:lnSpc>
              <a:spcBef>
                <a:spcPts val="0"/>
              </a:spcBef>
              <a:spcAft>
                <a:spcPts val="0"/>
              </a:spcAft>
              <a:buClr>
                <a:srgbClr val="EA3469"/>
              </a:buClr>
              <a:buSzPts val="1800"/>
              <a:buChar char="●"/>
            </a:pPr>
            <a:r>
              <a:rPr lang="en-GB" sz="1800"/>
              <a:t>Not really new (Web component, Polymer, etc.)</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Shape 1373"/>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What is it?</a:t>
            </a:r>
            <a:endParaRPr/>
          </a:p>
        </p:txBody>
      </p:sp>
      <p:cxnSp>
        <p:nvCxnSpPr>
          <p:cNvPr id="1374" name="Shape 137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1375" name="Shape 1375"/>
          <p:cNvPicPr preferRelativeResize="0"/>
          <p:nvPr/>
        </p:nvPicPr>
        <p:blipFill>
          <a:blip r:embed="rId3">
            <a:alphaModFix/>
          </a:blip>
          <a:stretch>
            <a:fillRect/>
          </a:stretch>
        </p:blipFill>
        <p:spPr>
          <a:xfrm>
            <a:off x="561525" y="1378500"/>
            <a:ext cx="11068950" cy="4934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Shape 1381"/>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What is it?</a:t>
            </a:r>
            <a:endParaRPr/>
          </a:p>
        </p:txBody>
      </p:sp>
      <p:cxnSp>
        <p:nvCxnSpPr>
          <p:cNvPr id="1382" name="Shape 1382"/>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383" name="Shape 1383"/>
          <p:cNvSpPr txBox="1"/>
          <p:nvPr/>
        </p:nvSpPr>
        <p:spPr>
          <a:xfrm>
            <a:off x="3329700" y="3106200"/>
            <a:ext cx="5532600" cy="645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7200"/>
              <a:t>OH WAIT...</a:t>
            </a:r>
            <a:endParaRPr sz="7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Shape 1389"/>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What is it?</a:t>
            </a:r>
            <a:endParaRPr/>
          </a:p>
        </p:txBody>
      </p:sp>
      <p:cxnSp>
        <p:nvCxnSpPr>
          <p:cNvPr id="1390" name="Shape 139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1391" name="Shape 1391"/>
          <p:cNvPicPr preferRelativeResize="0"/>
          <p:nvPr/>
        </p:nvPicPr>
        <p:blipFill>
          <a:blip r:embed="rId3">
            <a:alphaModFix/>
          </a:blip>
          <a:stretch>
            <a:fillRect/>
          </a:stretch>
        </p:blipFill>
        <p:spPr>
          <a:xfrm>
            <a:off x="3674588" y="1349675"/>
            <a:ext cx="4842819" cy="53271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Shape 1397"/>
          <p:cNvSpPr txBox="1"/>
          <p:nvPr/>
        </p:nvSpPr>
        <p:spPr>
          <a:xfrm>
            <a:off x="698874" y="593700"/>
            <a:ext cx="79071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What is it?</a:t>
            </a:r>
            <a:endParaRPr/>
          </a:p>
        </p:txBody>
      </p:sp>
      <p:cxnSp>
        <p:nvCxnSpPr>
          <p:cNvPr id="1398" name="Shape 139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1399" name="Shape 1399"/>
          <p:cNvPicPr preferRelativeResize="0"/>
          <p:nvPr/>
        </p:nvPicPr>
        <p:blipFill>
          <a:blip r:embed="rId3">
            <a:alphaModFix/>
          </a:blip>
          <a:stretch>
            <a:fillRect/>
          </a:stretch>
        </p:blipFill>
        <p:spPr>
          <a:xfrm>
            <a:off x="152400" y="1378500"/>
            <a:ext cx="11887201" cy="48027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Shape 1405"/>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TEA</a:t>
            </a:r>
            <a:endParaRPr/>
          </a:p>
        </p:txBody>
      </p:sp>
      <p:sp>
        <p:nvSpPr>
          <p:cNvPr id="1406" name="Shape 1406"/>
          <p:cNvSpPr/>
          <p:nvPr/>
        </p:nvSpPr>
        <p:spPr>
          <a:xfrm>
            <a:off x="864450" y="2295600"/>
            <a:ext cx="10536600" cy="4360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main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Html</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programWithFlags</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init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init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view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view</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update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update</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subscriptions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subscriptions</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cxnSp>
        <p:nvCxnSpPr>
          <p:cNvPr id="1407" name="Shape 140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Shape 1413"/>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TEA</a:t>
            </a:r>
            <a:endParaRPr/>
          </a:p>
        </p:txBody>
      </p:sp>
      <p:sp>
        <p:nvSpPr>
          <p:cNvPr id="1414" name="Shape 1414"/>
          <p:cNvSpPr/>
          <p:nvPr/>
        </p:nvSpPr>
        <p:spPr>
          <a:xfrm>
            <a:off x="864450" y="2295600"/>
            <a:ext cx="10536600" cy="4360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Model</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Cmd</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Msg</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update</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Msg</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Model</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Model</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Cmd</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Msg</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view</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Model</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Html</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Msg</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subscriptions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Model</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Sub</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Msg</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A6E22E"/>
              </a:solidFill>
              <a:latin typeface="Roboto Mono"/>
              <a:ea typeface="Roboto Mono"/>
              <a:cs typeface="Roboto Mono"/>
              <a:sym typeface="Roboto Mono"/>
            </a:endParaRPr>
          </a:p>
          <a:p>
            <a:pPr indent="0" lvl="0" marL="0" rtl="0">
              <a:spcBef>
                <a:spcPts val="0"/>
              </a:spcBef>
              <a:spcAft>
                <a:spcPts val="0"/>
              </a:spcAft>
              <a:buNone/>
            </a:pPr>
            <a:r>
              <a:t/>
            </a:r>
            <a:endParaRPr i="1">
              <a:solidFill>
                <a:srgbClr val="66D9EF"/>
              </a:solidFill>
              <a:latin typeface="Roboto Mono"/>
              <a:ea typeface="Roboto Mono"/>
              <a:cs typeface="Roboto Mono"/>
              <a:sym typeface="Roboto Mono"/>
            </a:endParaRPr>
          </a:p>
        </p:txBody>
      </p:sp>
      <p:cxnSp>
        <p:nvCxnSpPr>
          <p:cNvPr id="1415" name="Shape 141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Shape 1421"/>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Mastermind</a:t>
            </a:r>
            <a:endParaRPr/>
          </a:p>
        </p:txBody>
      </p:sp>
      <p:sp>
        <p:nvSpPr>
          <p:cNvPr id="1422" name="Shape 1422"/>
          <p:cNvSpPr/>
          <p:nvPr/>
        </p:nvSpPr>
        <p:spPr>
          <a:xfrm>
            <a:off x="864450" y="2295600"/>
            <a:ext cx="10536600" cy="4360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breakerTry</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pegs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pegColor</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result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option</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bool</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a:t>
            </a:r>
            <a:r>
              <a:rPr lang="en-GB">
                <a:solidFill>
                  <a:srgbClr val="F8F8F2"/>
                </a:solidFill>
                <a:latin typeface="Roboto Mono"/>
                <a:ea typeface="Roboto Mono"/>
                <a:cs typeface="Roboto Mono"/>
                <a:sym typeface="Roboto Mono"/>
              </a:rPr>
              <a:t> </a:t>
            </a:r>
            <a:r>
              <a:rPr lang="en-GB">
                <a:solidFill>
                  <a:srgbClr val="A6E22E"/>
                </a:solidFill>
                <a:latin typeface="Roboto Mono"/>
                <a:ea typeface="Roboto Mono"/>
                <a:cs typeface="Roboto Mono"/>
                <a:sym typeface="Roboto Mono"/>
              </a:rPr>
              <a:t>state</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nbMaxTries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breakerTries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breakerTry</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codeToBreak</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breakerTry</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currentTryIndex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currentColorChoiceIndex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gameState</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history</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array</a:t>
            </a:r>
            <a:r>
              <a:rPr lang="en-GB">
                <a:solidFill>
                  <a:srgbClr val="F8F8F2"/>
                </a:solidFill>
                <a:latin typeface="Roboto Mono"/>
                <a:ea typeface="Roboto Mono"/>
                <a:cs typeface="Roboto Mono"/>
                <a:sym typeface="Roboto Mono"/>
              </a:rPr>
              <a:t>(</a:t>
            </a:r>
            <a:r>
              <a:rPr i="1" lang="en-GB">
                <a:solidFill>
                  <a:srgbClr val="E6DB74"/>
                </a:solidFill>
                <a:latin typeface="Roboto Mono"/>
                <a:ea typeface="Roboto Mono"/>
                <a:cs typeface="Roboto Mono"/>
                <a:sym typeface="Roboto Mono"/>
              </a:rPr>
              <a:t>history</a:t>
            </a: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historyIndex</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E6DB74"/>
                </a:solidFill>
                <a:latin typeface="Roboto Mono"/>
                <a:ea typeface="Roboto Mono"/>
                <a:cs typeface="Roboto Mono"/>
                <a:sym typeface="Roboto Mono"/>
              </a:rPr>
              <a:t>int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423" name="Shape 142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24" name="Shape 1424"/>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Remember this? Isn’t it smelly?</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Shape 1430"/>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cxnSp>
        <p:nvCxnSpPr>
          <p:cNvPr id="1431" name="Shape 143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pic>
        <p:nvPicPr>
          <p:cNvPr id="1432" name="Shape 1432"/>
          <p:cNvPicPr preferRelativeResize="0"/>
          <p:nvPr/>
        </p:nvPicPr>
        <p:blipFill>
          <a:blip r:embed="rId3">
            <a:alphaModFix/>
          </a:blip>
          <a:stretch>
            <a:fillRect/>
          </a:stretch>
        </p:blipFill>
        <p:spPr>
          <a:xfrm>
            <a:off x="1981200" y="1500200"/>
            <a:ext cx="8229600" cy="4686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Shape 1438"/>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39" name="Shape 1439"/>
          <p:cNvSpPr/>
          <p:nvPr/>
        </p:nvSpPr>
        <p:spPr>
          <a:xfrm>
            <a:off x="864450" y="1457400"/>
            <a:ext cx="10536600" cy="52779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rPr>
              <a:t>type alias </a:t>
            </a:r>
            <a:r>
              <a:rPr lang="en-GB">
                <a:solidFill>
                  <a:srgbClr val="AE81FF"/>
                </a:solidFill>
              </a:rPr>
              <a:t>BreakerTry</a:t>
            </a:r>
            <a:r>
              <a:rPr lang="en-GB">
                <a:solidFill>
                  <a:srgbClr val="F8F8F2"/>
                </a:solidFill>
              </a:rPr>
              <a:t> </a:t>
            </a:r>
            <a:r>
              <a:rPr lang="en-GB">
                <a:solidFill>
                  <a:srgbClr val="F92672"/>
                </a:solidFill>
              </a:rPr>
              <a:t>=</a:t>
            </a:r>
            <a:endParaRPr>
              <a:solidFill>
                <a:srgbClr val="F92672"/>
              </a:solidFill>
            </a:endParaRPr>
          </a:p>
          <a:p>
            <a:pPr indent="0" lvl="0" marL="0" rtl="0">
              <a:lnSpc>
                <a:spcPct val="133333"/>
              </a:lnSpc>
              <a:spcBef>
                <a:spcPts val="0"/>
              </a:spcBef>
              <a:spcAft>
                <a:spcPts val="0"/>
              </a:spcAft>
              <a:buNone/>
            </a:pPr>
            <a:r>
              <a:rPr lang="en-GB">
                <a:solidFill>
                  <a:srgbClr val="F8F8F2"/>
                </a:solidFill>
              </a:rPr>
              <a:t>   { pegs </a:t>
            </a:r>
            <a:r>
              <a:rPr lang="en-GB">
                <a:solidFill>
                  <a:srgbClr val="F92672"/>
                </a:solidFill>
              </a:rPr>
              <a:t>:</a:t>
            </a:r>
            <a:r>
              <a:rPr lang="en-GB">
                <a:solidFill>
                  <a:srgbClr val="F8F8F2"/>
                </a:solidFill>
              </a:rPr>
              <a:t> </a:t>
            </a:r>
            <a:r>
              <a:rPr lang="en-GB">
                <a:solidFill>
                  <a:srgbClr val="AE81FF"/>
                </a:solidFill>
              </a:rPr>
              <a:t>ZipperList</a:t>
            </a:r>
            <a:r>
              <a:rPr lang="en-GB">
                <a:solidFill>
                  <a:srgbClr val="F8F8F2"/>
                </a:solidFill>
              </a:rPr>
              <a:t> </a:t>
            </a:r>
            <a:r>
              <a:rPr lang="en-GB">
                <a:solidFill>
                  <a:srgbClr val="AE81FF"/>
                </a:solidFill>
              </a:rPr>
              <a:t>PegColor</a:t>
            </a:r>
            <a:endParaRPr>
              <a:solidFill>
                <a:srgbClr val="AE81FF"/>
              </a:solidFill>
            </a:endParaRPr>
          </a:p>
          <a:p>
            <a:pPr indent="0" lvl="0" marL="0" rtl="0">
              <a:lnSpc>
                <a:spcPct val="133333"/>
              </a:lnSpc>
              <a:spcBef>
                <a:spcPts val="0"/>
              </a:spcBef>
              <a:spcAft>
                <a:spcPts val="0"/>
              </a:spcAft>
              <a:buNone/>
            </a:pPr>
            <a:r>
              <a:rPr lang="en-GB">
                <a:solidFill>
                  <a:srgbClr val="F8F8F2"/>
                </a:solidFill>
              </a:rPr>
              <a:t>   , result </a:t>
            </a:r>
            <a:r>
              <a:rPr lang="en-GB">
                <a:solidFill>
                  <a:srgbClr val="F92672"/>
                </a:solidFill>
              </a:rPr>
              <a:t>:</a:t>
            </a:r>
            <a:r>
              <a:rPr lang="en-GB">
                <a:solidFill>
                  <a:srgbClr val="F8F8F2"/>
                </a:solidFill>
              </a:rPr>
              <a:t> </a:t>
            </a:r>
            <a:r>
              <a:rPr lang="en-GB">
                <a:solidFill>
                  <a:srgbClr val="AE81FF"/>
                </a:solidFill>
              </a:rPr>
              <a:t>Maybe</a:t>
            </a:r>
            <a:r>
              <a:rPr lang="en-GB">
                <a:solidFill>
                  <a:srgbClr val="F8F8F2"/>
                </a:solidFill>
              </a:rPr>
              <a:t> </a:t>
            </a:r>
            <a:r>
              <a:rPr lang="en-GB">
                <a:solidFill>
                  <a:srgbClr val="66D9EF"/>
                </a:solidFill>
              </a:rPr>
              <a:t>Bool</a:t>
            </a:r>
            <a:endParaRPr>
              <a:solidFill>
                <a:srgbClr val="66D9EF"/>
              </a:solidFill>
            </a:endParaRPr>
          </a:p>
          <a:p>
            <a:pPr indent="0" lvl="0" marL="0" rtl="0">
              <a:lnSpc>
                <a:spcPct val="133333"/>
              </a:lnSpc>
              <a:spcBef>
                <a:spcPts val="0"/>
              </a:spcBef>
              <a:spcAft>
                <a:spcPts val="0"/>
              </a:spcAft>
              <a:buNone/>
            </a:pPr>
            <a:r>
              <a:rPr lang="en-GB">
                <a:solidFill>
                  <a:srgbClr val="F8F8F2"/>
                </a:solidFill>
              </a:rPr>
              <a:t>   }</a:t>
            </a:r>
            <a:endParaRPr>
              <a:solidFill>
                <a:srgbClr val="F8F8F2"/>
              </a:solidFill>
            </a:endParaRPr>
          </a:p>
          <a:p>
            <a:pPr indent="0" lvl="0" marL="0" rtl="0">
              <a:lnSpc>
                <a:spcPct val="133333"/>
              </a:lnSpc>
              <a:spcBef>
                <a:spcPts val="0"/>
              </a:spcBef>
              <a:spcAft>
                <a:spcPts val="0"/>
              </a:spcAft>
              <a:buNone/>
            </a:pPr>
            <a:r>
              <a:t/>
            </a:r>
            <a:endParaRPr>
              <a:solidFill>
                <a:srgbClr val="F8F8F2"/>
              </a:solidFill>
            </a:endParaRPr>
          </a:p>
          <a:p>
            <a:pPr indent="0" lvl="0" marL="0" rtl="0">
              <a:lnSpc>
                <a:spcPct val="133333"/>
              </a:lnSpc>
              <a:spcBef>
                <a:spcPts val="0"/>
              </a:spcBef>
              <a:spcAft>
                <a:spcPts val="0"/>
              </a:spcAft>
              <a:buNone/>
            </a:pPr>
            <a:r>
              <a:rPr lang="en-GB">
                <a:solidFill>
                  <a:srgbClr val="F92672"/>
                </a:solidFill>
              </a:rPr>
              <a:t>type alias </a:t>
            </a:r>
            <a:r>
              <a:rPr lang="en-GB">
                <a:solidFill>
                  <a:srgbClr val="AE81FF"/>
                </a:solidFill>
              </a:rPr>
              <a:t>CodeToBreak</a:t>
            </a:r>
            <a:r>
              <a:rPr lang="en-GB">
                <a:solidFill>
                  <a:srgbClr val="F8F8F2"/>
                </a:solidFill>
              </a:rPr>
              <a:t> </a:t>
            </a:r>
            <a:r>
              <a:rPr lang="en-GB">
                <a:solidFill>
                  <a:srgbClr val="F92672"/>
                </a:solidFill>
              </a:rPr>
              <a:t>=</a:t>
            </a:r>
            <a:endParaRPr>
              <a:solidFill>
                <a:srgbClr val="F92672"/>
              </a:solidFill>
            </a:endParaRPr>
          </a:p>
          <a:p>
            <a:pPr indent="0" lvl="0" marL="0" rtl="0">
              <a:lnSpc>
                <a:spcPct val="133333"/>
              </a:lnSpc>
              <a:spcBef>
                <a:spcPts val="0"/>
              </a:spcBef>
              <a:spcAft>
                <a:spcPts val="0"/>
              </a:spcAft>
              <a:buNone/>
            </a:pPr>
            <a:r>
              <a:rPr lang="en-GB">
                <a:solidFill>
                  <a:srgbClr val="F8F8F2"/>
                </a:solidFill>
              </a:rPr>
              <a:t>   </a:t>
            </a:r>
            <a:r>
              <a:rPr lang="en-GB">
                <a:solidFill>
                  <a:srgbClr val="AE81FF"/>
                </a:solidFill>
              </a:rPr>
              <a:t>List</a:t>
            </a:r>
            <a:r>
              <a:rPr lang="en-GB">
                <a:solidFill>
                  <a:srgbClr val="F8F8F2"/>
                </a:solidFill>
              </a:rPr>
              <a:t> </a:t>
            </a:r>
            <a:r>
              <a:rPr lang="en-GB">
                <a:solidFill>
                  <a:srgbClr val="AE81FF"/>
                </a:solidFill>
              </a:rPr>
              <a:t>PegColor</a:t>
            </a:r>
            <a:endParaRPr>
              <a:solidFill>
                <a:srgbClr val="AE81FF"/>
              </a:solidFill>
            </a:endParaRPr>
          </a:p>
          <a:p>
            <a:pPr indent="0" lvl="0" marL="0" rtl="0">
              <a:lnSpc>
                <a:spcPct val="133333"/>
              </a:lnSpc>
              <a:spcBef>
                <a:spcPts val="0"/>
              </a:spcBef>
              <a:spcAft>
                <a:spcPts val="0"/>
              </a:spcAft>
              <a:buNone/>
            </a:pPr>
            <a:r>
              <a:t/>
            </a:r>
            <a:endParaRPr>
              <a:solidFill>
                <a:srgbClr val="AE81FF"/>
              </a:solidFill>
            </a:endParaRPr>
          </a:p>
          <a:p>
            <a:pPr indent="0" lvl="0" marL="0" rtl="0">
              <a:lnSpc>
                <a:spcPct val="133333"/>
              </a:lnSpc>
              <a:spcBef>
                <a:spcPts val="0"/>
              </a:spcBef>
              <a:spcAft>
                <a:spcPts val="0"/>
              </a:spcAft>
              <a:buNone/>
            </a:pPr>
            <a:r>
              <a:rPr lang="en-GB">
                <a:solidFill>
                  <a:srgbClr val="F92672"/>
                </a:solidFill>
              </a:rPr>
              <a:t>type alias </a:t>
            </a:r>
            <a:r>
              <a:rPr lang="en-GB">
                <a:solidFill>
                  <a:srgbClr val="AE81FF"/>
                </a:solidFill>
              </a:rPr>
              <a:t>History</a:t>
            </a:r>
            <a:r>
              <a:rPr lang="en-GB">
                <a:solidFill>
                  <a:srgbClr val="F8F8F2"/>
                </a:solidFill>
              </a:rPr>
              <a:t> </a:t>
            </a:r>
            <a:r>
              <a:rPr lang="en-GB">
                <a:solidFill>
                  <a:srgbClr val="F92672"/>
                </a:solidFill>
              </a:rPr>
              <a:t>=</a:t>
            </a:r>
            <a:endParaRPr>
              <a:solidFill>
                <a:srgbClr val="F92672"/>
              </a:solidFill>
            </a:endParaRPr>
          </a:p>
          <a:p>
            <a:pPr indent="0" lvl="0" marL="0" rtl="0">
              <a:lnSpc>
                <a:spcPct val="133333"/>
              </a:lnSpc>
              <a:spcBef>
                <a:spcPts val="0"/>
              </a:spcBef>
              <a:spcAft>
                <a:spcPts val="0"/>
              </a:spcAft>
              <a:buNone/>
            </a:pPr>
            <a:r>
              <a:rPr lang="en-GB">
                <a:solidFill>
                  <a:srgbClr val="F8F8F2"/>
                </a:solidFill>
              </a:rPr>
              <a:t>   </a:t>
            </a:r>
            <a:r>
              <a:rPr lang="en-GB">
                <a:solidFill>
                  <a:srgbClr val="AE81FF"/>
                </a:solidFill>
              </a:rPr>
              <a:t>ZipperList</a:t>
            </a:r>
            <a:r>
              <a:rPr lang="en-GB">
                <a:solidFill>
                  <a:srgbClr val="F8F8F2"/>
                </a:solidFill>
              </a:rPr>
              <a:t> (</a:t>
            </a:r>
            <a:r>
              <a:rPr lang="en-GB">
                <a:solidFill>
                  <a:srgbClr val="AE81FF"/>
                </a:solidFill>
              </a:rPr>
              <a:t>ZipperList</a:t>
            </a:r>
            <a:r>
              <a:rPr lang="en-GB">
                <a:solidFill>
                  <a:srgbClr val="F8F8F2"/>
                </a:solidFill>
              </a:rPr>
              <a:t> </a:t>
            </a:r>
            <a:r>
              <a:rPr lang="en-GB">
                <a:solidFill>
                  <a:srgbClr val="AE81FF"/>
                </a:solidFill>
              </a:rPr>
              <a:t>BreakerTry</a:t>
            </a:r>
            <a:r>
              <a:rPr lang="en-GB">
                <a:solidFill>
                  <a:srgbClr val="F8F8F2"/>
                </a:solidFill>
              </a:rPr>
              <a:t>)</a:t>
            </a:r>
            <a:endParaRPr>
              <a:solidFill>
                <a:srgbClr val="F8F8F2"/>
              </a:solidFill>
            </a:endParaRPr>
          </a:p>
          <a:p>
            <a:pPr indent="0" lvl="0" marL="0" rtl="0">
              <a:lnSpc>
                <a:spcPct val="133333"/>
              </a:lnSpc>
              <a:spcBef>
                <a:spcPts val="0"/>
              </a:spcBef>
              <a:spcAft>
                <a:spcPts val="0"/>
              </a:spcAft>
              <a:buNone/>
            </a:pPr>
            <a:r>
              <a:t/>
            </a:r>
            <a:endParaRPr>
              <a:solidFill>
                <a:srgbClr val="F8F8F2"/>
              </a:solidFill>
            </a:endParaRPr>
          </a:p>
          <a:p>
            <a:pPr indent="0" lvl="0" marL="0" rtl="0">
              <a:lnSpc>
                <a:spcPct val="133333"/>
              </a:lnSpc>
              <a:spcBef>
                <a:spcPts val="0"/>
              </a:spcBef>
              <a:spcAft>
                <a:spcPts val="0"/>
              </a:spcAft>
              <a:buNone/>
            </a:pPr>
            <a:r>
              <a:rPr lang="en-GB">
                <a:solidFill>
                  <a:srgbClr val="F92672"/>
                </a:solidFill>
              </a:rPr>
              <a:t>type alias </a:t>
            </a:r>
            <a:r>
              <a:rPr lang="en-GB">
                <a:solidFill>
                  <a:srgbClr val="AE81FF"/>
                </a:solidFill>
              </a:rPr>
              <a:t>Model</a:t>
            </a:r>
            <a:r>
              <a:rPr lang="en-GB">
                <a:solidFill>
                  <a:srgbClr val="F8F8F2"/>
                </a:solidFill>
              </a:rPr>
              <a:t> </a:t>
            </a:r>
            <a:r>
              <a:rPr lang="en-GB">
                <a:solidFill>
                  <a:srgbClr val="F92672"/>
                </a:solidFill>
              </a:rPr>
              <a:t>=</a:t>
            </a:r>
            <a:endParaRPr>
              <a:solidFill>
                <a:srgbClr val="F92672"/>
              </a:solidFill>
            </a:endParaRPr>
          </a:p>
          <a:p>
            <a:pPr indent="0" lvl="0" marL="0" rtl="0">
              <a:lnSpc>
                <a:spcPct val="133333"/>
              </a:lnSpc>
              <a:spcBef>
                <a:spcPts val="0"/>
              </a:spcBef>
              <a:spcAft>
                <a:spcPts val="0"/>
              </a:spcAft>
              <a:buNone/>
            </a:pPr>
            <a:r>
              <a:rPr lang="en-GB">
                <a:solidFill>
                  <a:srgbClr val="F8F8F2"/>
                </a:solidFill>
              </a:rPr>
              <a:t>   { breakerTries </a:t>
            </a:r>
            <a:r>
              <a:rPr lang="en-GB">
                <a:solidFill>
                  <a:srgbClr val="F92672"/>
                </a:solidFill>
              </a:rPr>
              <a:t>:</a:t>
            </a:r>
            <a:r>
              <a:rPr lang="en-GB">
                <a:solidFill>
                  <a:srgbClr val="F8F8F2"/>
                </a:solidFill>
              </a:rPr>
              <a:t> </a:t>
            </a:r>
            <a:r>
              <a:rPr lang="en-GB">
                <a:solidFill>
                  <a:srgbClr val="AE81FF"/>
                </a:solidFill>
              </a:rPr>
              <a:t>ZipperList</a:t>
            </a:r>
            <a:r>
              <a:rPr lang="en-GB">
                <a:solidFill>
                  <a:srgbClr val="F8F8F2"/>
                </a:solidFill>
              </a:rPr>
              <a:t> </a:t>
            </a:r>
            <a:r>
              <a:rPr lang="en-GB">
                <a:solidFill>
                  <a:srgbClr val="AE81FF"/>
                </a:solidFill>
              </a:rPr>
              <a:t>BreakerTry</a:t>
            </a:r>
            <a:endParaRPr>
              <a:solidFill>
                <a:srgbClr val="AE81FF"/>
              </a:solidFill>
            </a:endParaRPr>
          </a:p>
          <a:p>
            <a:pPr indent="0" lvl="0" marL="0" rtl="0">
              <a:lnSpc>
                <a:spcPct val="133333"/>
              </a:lnSpc>
              <a:spcBef>
                <a:spcPts val="0"/>
              </a:spcBef>
              <a:spcAft>
                <a:spcPts val="0"/>
              </a:spcAft>
              <a:buNone/>
            </a:pPr>
            <a:r>
              <a:rPr lang="en-GB">
                <a:solidFill>
                  <a:srgbClr val="F8F8F2"/>
                </a:solidFill>
              </a:rPr>
              <a:t>   , codeToBreak </a:t>
            </a:r>
            <a:r>
              <a:rPr lang="en-GB">
                <a:solidFill>
                  <a:srgbClr val="F92672"/>
                </a:solidFill>
              </a:rPr>
              <a:t>:</a:t>
            </a:r>
            <a:r>
              <a:rPr lang="en-GB">
                <a:solidFill>
                  <a:srgbClr val="F8F8F2"/>
                </a:solidFill>
              </a:rPr>
              <a:t> </a:t>
            </a:r>
            <a:r>
              <a:rPr lang="en-GB">
                <a:solidFill>
                  <a:srgbClr val="AE81FF"/>
                </a:solidFill>
              </a:rPr>
              <a:t>CodeToBreak</a:t>
            </a:r>
            <a:endParaRPr>
              <a:solidFill>
                <a:srgbClr val="AE81FF"/>
              </a:solidFill>
            </a:endParaRPr>
          </a:p>
          <a:p>
            <a:pPr indent="0" lvl="0" marL="0" rtl="0">
              <a:lnSpc>
                <a:spcPct val="133333"/>
              </a:lnSpc>
              <a:spcBef>
                <a:spcPts val="0"/>
              </a:spcBef>
              <a:spcAft>
                <a:spcPts val="0"/>
              </a:spcAft>
              <a:buNone/>
            </a:pPr>
            <a:r>
              <a:rPr lang="en-GB">
                <a:solidFill>
                  <a:srgbClr val="F8F8F2"/>
                </a:solidFill>
              </a:rPr>
              <a:t>   , gameState </a:t>
            </a:r>
            <a:r>
              <a:rPr lang="en-GB">
                <a:solidFill>
                  <a:srgbClr val="F92672"/>
                </a:solidFill>
              </a:rPr>
              <a:t>:</a:t>
            </a:r>
            <a:r>
              <a:rPr lang="en-GB">
                <a:solidFill>
                  <a:srgbClr val="F8F8F2"/>
                </a:solidFill>
              </a:rPr>
              <a:t> </a:t>
            </a:r>
            <a:r>
              <a:rPr lang="en-GB">
                <a:solidFill>
                  <a:srgbClr val="AE81FF"/>
                </a:solidFill>
              </a:rPr>
              <a:t>GameState</a:t>
            </a:r>
            <a:endParaRPr>
              <a:solidFill>
                <a:srgbClr val="AE81FF"/>
              </a:solidFill>
            </a:endParaRPr>
          </a:p>
          <a:p>
            <a:pPr indent="0" lvl="0" marL="0" rtl="0">
              <a:lnSpc>
                <a:spcPct val="133333"/>
              </a:lnSpc>
              <a:spcBef>
                <a:spcPts val="0"/>
              </a:spcBef>
              <a:spcAft>
                <a:spcPts val="0"/>
              </a:spcAft>
              <a:buNone/>
            </a:pPr>
            <a:r>
              <a:rPr lang="en-GB">
                <a:solidFill>
                  <a:srgbClr val="F8F8F2"/>
                </a:solidFill>
              </a:rPr>
              <a:t>   , randomSeed </a:t>
            </a:r>
            <a:r>
              <a:rPr lang="en-GB">
                <a:solidFill>
                  <a:srgbClr val="F92672"/>
                </a:solidFill>
              </a:rPr>
              <a:t>:</a:t>
            </a:r>
            <a:r>
              <a:rPr lang="en-GB">
                <a:solidFill>
                  <a:srgbClr val="F8F8F2"/>
                </a:solidFill>
              </a:rPr>
              <a:t> </a:t>
            </a:r>
            <a:r>
              <a:rPr lang="en-GB">
                <a:solidFill>
                  <a:srgbClr val="AE81FF"/>
                </a:solidFill>
              </a:rPr>
              <a:t>Random</a:t>
            </a:r>
            <a:r>
              <a:rPr lang="en-GB">
                <a:solidFill>
                  <a:srgbClr val="F92672"/>
                </a:solidFill>
              </a:rPr>
              <a:t>.</a:t>
            </a:r>
            <a:r>
              <a:rPr lang="en-GB">
                <a:solidFill>
                  <a:srgbClr val="AE81FF"/>
                </a:solidFill>
              </a:rPr>
              <a:t>Seed</a:t>
            </a:r>
            <a:endParaRPr>
              <a:solidFill>
                <a:srgbClr val="AE81FF"/>
              </a:solidFill>
            </a:endParaRPr>
          </a:p>
          <a:p>
            <a:pPr indent="0" lvl="0" marL="0" rtl="0">
              <a:lnSpc>
                <a:spcPct val="133333"/>
              </a:lnSpc>
              <a:spcBef>
                <a:spcPts val="0"/>
              </a:spcBef>
              <a:spcAft>
                <a:spcPts val="0"/>
              </a:spcAft>
              <a:buNone/>
            </a:pPr>
            <a:r>
              <a:rPr lang="en-GB">
                <a:solidFill>
                  <a:srgbClr val="F8F8F2"/>
                </a:solidFill>
              </a:rPr>
              <a:t>   , history </a:t>
            </a:r>
            <a:r>
              <a:rPr lang="en-GB">
                <a:solidFill>
                  <a:srgbClr val="F92672"/>
                </a:solidFill>
              </a:rPr>
              <a:t>:</a:t>
            </a:r>
            <a:r>
              <a:rPr lang="en-GB">
                <a:solidFill>
                  <a:srgbClr val="F8F8F2"/>
                </a:solidFill>
              </a:rPr>
              <a:t> </a:t>
            </a:r>
            <a:r>
              <a:rPr lang="en-GB">
                <a:solidFill>
                  <a:srgbClr val="AE81FF"/>
                </a:solidFill>
              </a:rPr>
              <a:t>History</a:t>
            </a:r>
            <a:endParaRPr>
              <a:solidFill>
                <a:srgbClr val="AE81FF"/>
              </a:solidFill>
            </a:endParaRPr>
          </a:p>
          <a:p>
            <a:pPr indent="0" lvl="0" marL="0" rtl="0">
              <a:lnSpc>
                <a:spcPct val="133333"/>
              </a:lnSpc>
              <a:spcBef>
                <a:spcPts val="0"/>
              </a:spcBef>
              <a:spcAft>
                <a:spcPts val="0"/>
              </a:spcAft>
              <a:buNone/>
            </a:pPr>
            <a:r>
              <a:rPr lang="en-GB">
                <a:solidFill>
                  <a:srgbClr val="F8F8F2"/>
                </a:solidFill>
              </a:rPr>
              <a:t>   }</a:t>
            </a:r>
            <a:endParaRPr>
              <a:solidFill>
                <a:srgbClr val="A6E22E"/>
              </a:solidFill>
              <a:latin typeface="Roboto Mono"/>
              <a:ea typeface="Roboto Mono"/>
              <a:cs typeface="Roboto Mono"/>
              <a:sym typeface="Roboto Mono"/>
            </a:endParaRPr>
          </a:p>
        </p:txBody>
      </p:sp>
      <p:cxnSp>
        <p:nvCxnSpPr>
          <p:cNvPr id="1440" name="Shape 144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Shape 1446"/>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47" name="Shape 1447"/>
          <p:cNvSpPr/>
          <p:nvPr/>
        </p:nvSpPr>
        <p:spPr>
          <a:xfrm>
            <a:off x="864450" y="2295600"/>
            <a:ext cx="10536600" cy="38466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 alias </a:t>
            </a:r>
            <a:r>
              <a:rPr lang="en-GB">
                <a:solidFill>
                  <a:srgbClr val="AE81FF"/>
                </a:solidFill>
                <a:latin typeface="Roboto Mono"/>
                <a:ea typeface="Roboto Mono"/>
                <a:cs typeface="Roboto Mono"/>
                <a:sym typeface="Roboto Mono"/>
              </a:rPr>
              <a:t>ZipperList</a:t>
            </a:r>
            <a:r>
              <a:rPr lang="en-GB">
                <a:solidFill>
                  <a:srgbClr val="F8F8F2"/>
                </a:solidFill>
                <a:latin typeface="Roboto Mono"/>
                <a:ea typeface="Roboto Mono"/>
                <a:cs typeface="Roboto Mono"/>
                <a:sym typeface="Roboto Mono"/>
              </a:rPr>
              <a:t> item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previous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List</a:t>
            </a:r>
            <a:r>
              <a:rPr lang="en-GB">
                <a:solidFill>
                  <a:srgbClr val="F8F8F2"/>
                </a:solidFill>
                <a:latin typeface="Roboto Mono"/>
                <a:ea typeface="Roboto Mono"/>
                <a:cs typeface="Roboto Mono"/>
                <a:sym typeface="Roboto Mono"/>
              </a:rPr>
              <a:t> item</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current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item</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next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List</a:t>
            </a:r>
            <a:r>
              <a:rPr lang="en-GB">
                <a:solidFill>
                  <a:srgbClr val="F8F8F2"/>
                </a:solidFill>
                <a:latin typeface="Roboto Mono"/>
                <a:ea typeface="Roboto Mono"/>
                <a:cs typeface="Roboto Mono"/>
                <a:sym typeface="Roboto Mono"/>
              </a:rPr>
              <a:t> item</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D0E0E3"/>
                </a:solidFill>
                <a:latin typeface="Roboto Mono"/>
                <a:ea typeface="Roboto Mono"/>
                <a:cs typeface="Roboto Mono"/>
                <a:sym typeface="Roboto Mono"/>
              </a:rPr>
              <a:t>Therefore, the complete list of items is: `previous ++ [current] ++ next`</a:t>
            </a:r>
            <a:endParaRPr>
              <a:solidFill>
                <a:srgbClr val="D0E0E3"/>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448" name="Shape 144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49" name="Shape 1449"/>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ZipperList?</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nvSpPr>
        <p:spPr>
          <a:xfrm>
            <a:off x="698874" y="593700"/>
            <a:ext cx="87909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React: Overview of novelties</a:t>
            </a:r>
            <a:endParaRPr/>
          </a:p>
        </p:txBody>
      </p:sp>
      <p:cxnSp>
        <p:nvCxnSpPr>
          <p:cNvPr id="417" name="Shape 41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418" name="Shape 418"/>
          <p:cNvSpPr txBox="1"/>
          <p:nvPr/>
        </p:nvSpPr>
        <p:spPr>
          <a:xfrm>
            <a:off x="2093900" y="2103500"/>
            <a:ext cx="5532600" cy="1711500"/>
          </a:xfrm>
          <a:prstGeom prst="rect">
            <a:avLst/>
          </a:prstGeom>
          <a:noFill/>
          <a:ln>
            <a:noFill/>
          </a:ln>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b="1" lang="en-GB" sz="1800">
                <a:solidFill>
                  <a:srgbClr val="EA3469"/>
                </a:solidFill>
              </a:rPr>
              <a:t>VIRTUAL DOM</a:t>
            </a:r>
            <a:r>
              <a:rPr lang="en-GB" sz="1800"/>
              <a:t>:</a:t>
            </a:r>
            <a:endParaRPr sz="1800"/>
          </a:p>
          <a:p>
            <a:pPr indent="-342900" lvl="0" marL="457200" rtl="0">
              <a:lnSpc>
                <a:spcPct val="200000"/>
              </a:lnSpc>
              <a:spcBef>
                <a:spcPts val="0"/>
              </a:spcBef>
              <a:spcAft>
                <a:spcPts val="0"/>
              </a:spcAft>
              <a:buClr>
                <a:srgbClr val="EA3469"/>
              </a:buClr>
              <a:buSzPts val="1800"/>
              <a:buChar char="●"/>
            </a:pPr>
            <a:r>
              <a:rPr lang="en-GB" sz="1800"/>
              <a:t>DOM abstraction</a:t>
            </a:r>
            <a:endParaRPr sz="1800"/>
          </a:p>
          <a:p>
            <a:pPr indent="-342900" lvl="0" marL="457200" rtl="0">
              <a:lnSpc>
                <a:spcPct val="200000"/>
              </a:lnSpc>
              <a:spcBef>
                <a:spcPts val="0"/>
              </a:spcBef>
              <a:spcAft>
                <a:spcPts val="0"/>
              </a:spcAft>
              <a:buClr>
                <a:srgbClr val="EA3469"/>
              </a:buClr>
              <a:buSzPts val="1800"/>
              <a:buChar char="●"/>
            </a:pPr>
            <a:r>
              <a:rPr lang="en-GB" sz="1800"/>
              <a:t>Allow fast / easy DOM updates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Shape 1455"/>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56" name="Shape 1456"/>
          <p:cNvSpPr/>
          <p:nvPr/>
        </p:nvSpPr>
        <p:spPr>
          <a:xfrm>
            <a:off x="864450" y="2295600"/>
            <a:ext cx="10536600" cy="4360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F92672"/>
                </a:solidFill>
                <a:latin typeface="Roboto Mono"/>
                <a:ea typeface="Roboto Mono"/>
                <a:cs typeface="Roboto Mono"/>
                <a:sym typeface="Roboto Mono"/>
              </a:rPr>
              <a:t>type </a:t>
            </a:r>
            <a:r>
              <a:rPr lang="en-GB">
                <a:solidFill>
                  <a:srgbClr val="AE81FF"/>
                </a:solidFill>
                <a:latin typeface="Roboto Mono"/>
                <a:ea typeface="Roboto Mono"/>
                <a:cs typeface="Roboto Mono"/>
                <a:sym typeface="Roboto Mono"/>
              </a:rPr>
              <a:t>Msg</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NewGame</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ChooseColor</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PegColor</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MoveHistory</a:t>
            </a:r>
            <a:r>
              <a:rPr lang="en-GB">
                <a:solidFill>
                  <a:srgbClr val="F8F8F2"/>
                </a:solidFill>
                <a:latin typeface="Roboto Mono"/>
                <a:ea typeface="Roboto Mono"/>
                <a:cs typeface="Roboto Mono"/>
                <a:sym typeface="Roboto Mono"/>
              </a:rPr>
              <a:t> </a:t>
            </a:r>
            <a:r>
              <a:rPr lang="en-GB">
                <a:solidFill>
                  <a:srgbClr val="66D9EF"/>
                </a:solidFill>
                <a:latin typeface="Roboto Mono"/>
                <a:ea typeface="Roboto Mono"/>
                <a:cs typeface="Roboto Mono"/>
                <a:sym typeface="Roboto Mono"/>
              </a:rPr>
              <a:t>Int</a:t>
            </a:r>
            <a:endParaRPr>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457" name="Shape 1457"/>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58" name="Shape 1458"/>
          <p:cNvSpPr txBox="1"/>
          <p:nvPr/>
        </p:nvSpPr>
        <p:spPr>
          <a:xfrm>
            <a:off x="3366450" y="16136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Event management</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Shape 1464"/>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65" name="Shape 1465"/>
          <p:cNvSpPr/>
          <p:nvPr/>
        </p:nvSpPr>
        <p:spPr>
          <a:xfrm>
            <a:off x="864450" y="1686000"/>
            <a:ext cx="10536600" cy="51720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Flags</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-&gt;</a:t>
            </a:r>
            <a:r>
              <a:rPr lang="en-GB">
                <a:solidFill>
                  <a:srgbClr val="F8F8F2"/>
                </a:solidFill>
                <a:latin typeface="Roboto Mono"/>
                <a:ea typeface="Roboto Mono"/>
                <a:cs typeface="Roboto Mono"/>
                <a:sym typeface="Roboto Mono"/>
              </a:rPr>
              <a:t> ( </a:t>
            </a:r>
            <a:r>
              <a:rPr i="1" lang="en-GB">
                <a:solidFill>
                  <a:srgbClr val="66D9EF"/>
                </a:solidFill>
                <a:latin typeface="Roboto Mono"/>
                <a:ea typeface="Roboto Mono"/>
                <a:cs typeface="Roboto Mono"/>
                <a:sym typeface="Roboto Mono"/>
              </a:rPr>
              <a:t>Model</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Cmd</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Msg</a:t>
            </a: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 </a:t>
            </a:r>
            <a:r>
              <a:rPr lang="en-GB">
                <a:solidFill>
                  <a:srgbClr val="F8F8F2"/>
                </a:solidFill>
                <a:latin typeface="Roboto Mono"/>
                <a:ea typeface="Roboto Mono"/>
                <a:cs typeface="Roboto Mono"/>
                <a:sym typeface="Roboto Mono"/>
              </a:rPr>
              <a:t>flags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breakerTries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initBreakerTries</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codeToBreak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List.</a:t>
            </a:r>
            <a:r>
              <a:rPr lang="en-GB">
                <a:solidFill>
                  <a:srgbClr val="66D9EF"/>
                </a:solidFill>
                <a:latin typeface="Roboto Mono"/>
                <a:ea typeface="Roboto Mono"/>
                <a:cs typeface="Roboto Mono"/>
                <a:sym typeface="Roboto Mono"/>
              </a:rPr>
              <a:t>repeat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4</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Grey</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gameState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Start</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randomSeed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Random</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initialSeed flags</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initSeed</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history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ZipperList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init initBreakerTries </a:t>
            </a:r>
            <a:r>
              <a:rPr lang="en-GB">
                <a:solidFill>
                  <a:srgbClr val="AE81FF"/>
                </a:solidFill>
                <a:latin typeface="Roboto Mono"/>
                <a:ea typeface="Roboto Mono"/>
                <a:cs typeface="Roboto Mono"/>
                <a:sym typeface="Roboto Mono"/>
              </a:rPr>
              <a:t>[]</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466" name="Shape 1466"/>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67" name="Shape 1467"/>
          <p:cNvSpPr txBox="1"/>
          <p:nvPr/>
        </p:nvSpPr>
        <p:spPr>
          <a:xfrm>
            <a:off x="3366450" y="11564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Init state</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Shape 1473"/>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74" name="Shape 1474"/>
          <p:cNvSpPr/>
          <p:nvPr/>
        </p:nvSpPr>
        <p:spPr>
          <a:xfrm>
            <a:off x="864450" y="1686000"/>
            <a:ext cx="10536600" cy="51720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initBreakerTries</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ZipperList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BreakerTry</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initBreakerTries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ZipperList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init initBreakerTry </a:t>
            </a:r>
            <a:r>
              <a:rPr lang="en-GB">
                <a:solidFill>
                  <a:srgbClr val="F92672"/>
                </a:solidFill>
                <a:latin typeface="Roboto Mono"/>
                <a:ea typeface="Roboto Mono"/>
                <a:cs typeface="Roboto Mono"/>
                <a:sym typeface="Roboto Mono"/>
              </a:rPr>
              <a:t>&lt;|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List.</a:t>
            </a:r>
            <a:r>
              <a:rPr lang="en-GB">
                <a:solidFill>
                  <a:srgbClr val="66D9EF"/>
                </a:solidFill>
                <a:latin typeface="Roboto Mono"/>
                <a:ea typeface="Roboto Mono"/>
                <a:cs typeface="Roboto Mono"/>
                <a:sym typeface="Roboto Mono"/>
              </a:rPr>
              <a:t>repeat</a:t>
            </a:r>
            <a:r>
              <a:rPr lang="en-GB">
                <a:solidFill>
                  <a:srgbClr val="F8F8F2"/>
                </a:solidFill>
                <a:latin typeface="Roboto Mono"/>
                <a:ea typeface="Roboto Mono"/>
                <a:cs typeface="Roboto Mono"/>
                <a:sym typeface="Roboto Mono"/>
              </a:rPr>
              <a:t> (nbMaxTries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1</a:t>
            </a:r>
            <a:r>
              <a:rPr lang="en-GB">
                <a:solidFill>
                  <a:srgbClr val="F8F8F2"/>
                </a:solidFill>
                <a:latin typeface="Roboto Mono"/>
                <a:ea typeface="Roboto Mono"/>
                <a:cs typeface="Roboto Mono"/>
                <a:sym typeface="Roboto Mono"/>
              </a:rPr>
              <a:t>)</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initBreakerTry</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initBreakerTry</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BreakerTry</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initBreakerTry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pegs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ZipperList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init </a:t>
            </a:r>
            <a:r>
              <a:rPr lang="en-GB">
                <a:solidFill>
                  <a:srgbClr val="AE81FF"/>
                </a:solidFill>
                <a:latin typeface="Roboto Mono"/>
                <a:ea typeface="Roboto Mono"/>
                <a:cs typeface="Roboto Mono"/>
                <a:sym typeface="Roboto Mono"/>
              </a:rPr>
              <a:t>Grey</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&lt;|</a:t>
            </a:r>
            <a:r>
              <a:rPr lang="en-GB">
                <a:solidFill>
                  <a:srgbClr val="F8F8F2"/>
                </a:solidFill>
                <a:latin typeface="Roboto Mono"/>
                <a:ea typeface="Roboto Mono"/>
                <a:cs typeface="Roboto Mono"/>
                <a:sym typeface="Roboto Mono"/>
              </a:rPr>
              <a:t> </a:t>
            </a:r>
            <a:r>
              <a:rPr i="1" lang="en-GB">
                <a:solidFill>
                  <a:srgbClr val="FD971F"/>
                </a:solidFill>
                <a:latin typeface="Roboto Mono"/>
                <a:ea typeface="Roboto Mono"/>
                <a:cs typeface="Roboto Mono"/>
                <a:sym typeface="Roboto Mono"/>
              </a:rPr>
              <a:t>List.</a:t>
            </a:r>
            <a:r>
              <a:rPr lang="en-GB">
                <a:solidFill>
                  <a:srgbClr val="66D9EF"/>
                </a:solidFill>
                <a:latin typeface="Roboto Mono"/>
                <a:ea typeface="Roboto Mono"/>
                <a:cs typeface="Roboto Mono"/>
                <a:sym typeface="Roboto Mono"/>
              </a:rPr>
              <a:t>repeat</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3</a:t>
            </a: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Grey</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 result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lang="en-GB">
                <a:solidFill>
                  <a:srgbClr val="66D9EF"/>
                </a:solidFill>
                <a:latin typeface="Roboto Mono"/>
                <a:ea typeface="Roboto Mono"/>
                <a:cs typeface="Roboto Mono"/>
                <a:sym typeface="Roboto Mono"/>
              </a:rPr>
              <a:t>Nothing</a:t>
            </a:r>
            <a:endParaRPr>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initHistory</a:t>
            </a:r>
            <a:r>
              <a:rPr lang="en-GB">
                <a:solidFill>
                  <a:srgbClr val="F8F8F2"/>
                </a:solidFill>
                <a:latin typeface="Roboto Mono"/>
                <a:ea typeface="Roboto Mono"/>
                <a:cs typeface="Roboto Mono"/>
                <a:sym typeface="Roboto Mono"/>
              </a:rPr>
              <a:t> </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 </a:t>
            </a:r>
            <a:r>
              <a:rPr i="1" lang="en-GB">
                <a:solidFill>
                  <a:srgbClr val="66D9EF"/>
                </a:solidFill>
                <a:latin typeface="Roboto Mono"/>
                <a:ea typeface="Roboto Mono"/>
                <a:cs typeface="Roboto Mono"/>
                <a:sym typeface="Roboto Mono"/>
              </a:rPr>
              <a:t>History</a:t>
            </a:r>
            <a:endParaRPr i="1">
              <a:solidFill>
                <a:srgbClr val="66D9EF"/>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A6E22E"/>
                </a:solidFill>
                <a:latin typeface="Roboto Mono"/>
                <a:ea typeface="Roboto Mono"/>
                <a:cs typeface="Roboto Mono"/>
                <a:sym typeface="Roboto Mono"/>
              </a:rPr>
              <a:t>initHistory </a:t>
            </a:r>
            <a:r>
              <a:rPr lang="en-GB">
                <a:solidFill>
                  <a:srgbClr val="F92672"/>
                </a:solidFill>
                <a:latin typeface="Roboto Mono"/>
                <a:ea typeface="Roboto Mono"/>
                <a:cs typeface="Roboto Mono"/>
                <a:sym typeface="Roboto Mono"/>
              </a:rPr>
              <a:t>=</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a:solidFill>
                  <a:srgbClr val="F8F8F2"/>
                </a:solidFill>
                <a:latin typeface="Roboto Mono"/>
                <a:ea typeface="Roboto Mono"/>
                <a:cs typeface="Roboto Mono"/>
                <a:sym typeface="Roboto Mono"/>
              </a:rPr>
              <a:t>   </a:t>
            </a:r>
            <a:r>
              <a:rPr lang="en-GB">
                <a:solidFill>
                  <a:srgbClr val="AE81FF"/>
                </a:solidFill>
                <a:latin typeface="Roboto Mono"/>
                <a:ea typeface="Roboto Mono"/>
                <a:cs typeface="Roboto Mono"/>
                <a:sym typeface="Roboto Mono"/>
              </a:rPr>
              <a:t>ZipperList</a:t>
            </a:r>
            <a:r>
              <a:rPr lang="en-GB">
                <a:solidFill>
                  <a:srgbClr val="F92672"/>
                </a:solidFill>
                <a:latin typeface="Roboto Mono"/>
                <a:ea typeface="Roboto Mono"/>
                <a:cs typeface="Roboto Mono"/>
                <a:sym typeface="Roboto Mono"/>
              </a:rPr>
              <a:t>.</a:t>
            </a:r>
            <a:r>
              <a:rPr lang="en-GB">
                <a:solidFill>
                  <a:srgbClr val="F8F8F2"/>
                </a:solidFill>
                <a:latin typeface="Roboto Mono"/>
                <a:ea typeface="Roboto Mono"/>
                <a:cs typeface="Roboto Mono"/>
                <a:sym typeface="Roboto Mono"/>
              </a:rPr>
              <a:t>init initBreakerTries </a:t>
            </a:r>
            <a:r>
              <a:rPr lang="en-GB">
                <a:solidFill>
                  <a:srgbClr val="AE81FF"/>
                </a:solidFill>
                <a:latin typeface="Roboto Mono"/>
                <a:ea typeface="Roboto Mono"/>
                <a:cs typeface="Roboto Mono"/>
                <a:sym typeface="Roboto Mono"/>
              </a:rPr>
              <a:t>[]</a:t>
            </a:r>
            <a:endParaRPr>
              <a:solidFill>
                <a:srgbClr val="AE81FF"/>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p:txBody>
      </p:sp>
      <p:cxnSp>
        <p:nvCxnSpPr>
          <p:cNvPr id="1475" name="Shape 1475"/>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76" name="Shape 1476"/>
          <p:cNvSpPr txBox="1"/>
          <p:nvPr/>
        </p:nvSpPr>
        <p:spPr>
          <a:xfrm>
            <a:off x="3366450" y="11564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Init state</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Shape 1482"/>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83" name="Shape 1483"/>
          <p:cNvSpPr/>
          <p:nvPr/>
        </p:nvSpPr>
        <p:spPr>
          <a:xfrm>
            <a:off x="864450" y="1686000"/>
            <a:ext cx="10536600" cy="51720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sz="1200">
                <a:solidFill>
                  <a:srgbClr val="A6E22E"/>
                </a:solidFill>
                <a:latin typeface="Roboto Mono"/>
                <a:ea typeface="Roboto Mono"/>
                <a:cs typeface="Roboto Mono"/>
                <a:sym typeface="Roboto Mono"/>
              </a:rPr>
              <a:t>update</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Msg</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-&gt;</a:t>
            </a: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Model</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-&gt;</a:t>
            </a:r>
            <a:r>
              <a:rPr lang="en-GB" sz="1200">
                <a:solidFill>
                  <a:srgbClr val="F8F8F2"/>
                </a:solidFill>
                <a:latin typeface="Roboto Mono"/>
                <a:ea typeface="Roboto Mono"/>
                <a:cs typeface="Roboto Mono"/>
                <a:sym typeface="Roboto Mono"/>
              </a:rPr>
              <a:t> ( </a:t>
            </a:r>
            <a:r>
              <a:rPr i="1" lang="en-GB" sz="1200">
                <a:solidFill>
                  <a:srgbClr val="66D9EF"/>
                </a:solidFill>
                <a:latin typeface="Roboto Mono"/>
                <a:ea typeface="Roboto Mono"/>
                <a:cs typeface="Roboto Mono"/>
                <a:sym typeface="Roboto Mono"/>
              </a:rPr>
              <a:t>Model</a:t>
            </a: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Cmd</a:t>
            </a:r>
            <a:r>
              <a:rPr lang="en-GB" sz="1200">
                <a:solidFill>
                  <a:srgbClr val="F8F8F2"/>
                </a:solidFill>
                <a:latin typeface="Roboto Mono"/>
                <a:ea typeface="Roboto Mono"/>
                <a:cs typeface="Roboto Mono"/>
                <a:sym typeface="Roboto Mono"/>
              </a:rPr>
              <a:t> </a:t>
            </a:r>
            <a:r>
              <a:rPr i="1" lang="en-GB" sz="1200">
                <a:solidFill>
                  <a:srgbClr val="66D9EF"/>
                </a:solidFill>
                <a:latin typeface="Roboto Mono"/>
                <a:ea typeface="Roboto Mono"/>
                <a:cs typeface="Roboto Mono"/>
                <a:sym typeface="Roboto Mono"/>
              </a:rPr>
              <a:t>Msg</a:t>
            </a: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A6E22E"/>
                </a:solidFill>
                <a:latin typeface="Roboto Mono"/>
                <a:ea typeface="Roboto Mono"/>
                <a:cs typeface="Roboto Mono"/>
                <a:sym typeface="Roboto Mono"/>
              </a:rPr>
              <a:t>update </a:t>
            </a:r>
            <a:r>
              <a:rPr lang="en-GB" sz="1200">
                <a:solidFill>
                  <a:srgbClr val="F8F8F2"/>
                </a:solidFill>
                <a:latin typeface="Roboto Mono"/>
                <a:ea typeface="Roboto Mono"/>
                <a:cs typeface="Roboto Mono"/>
                <a:sym typeface="Roboto Mono"/>
              </a:rPr>
              <a:t>msg model </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case </a:t>
            </a:r>
            <a:r>
              <a:rPr lang="en-GB" sz="1200">
                <a:solidFill>
                  <a:srgbClr val="F8F8F2"/>
                </a:solidFill>
                <a:latin typeface="Roboto Mono"/>
                <a:ea typeface="Roboto Mono"/>
                <a:cs typeface="Roboto Mono"/>
                <a:sym typeface="Roboto Mono"/>
              </a:rPr>
              <a:t>msg </a:t>
            </a:r>
            <a:r>
              <a:rPr lang="en-GB" sz="1200">
                <a:solidFill>
                  <a:srgbClr val="F92672"/>
                </a:solidFill>
                <a:latin typeface="Roboto Mono"/>
                <a:ea typeface="Roboto Mono"/>
                <a:cs typeface="Roboto Mono"/>
                <a:sym typeface="Roboto Mono"/>
              </a:rPr>
              <a:t>of</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MoveHistory</a:t>
            </a:r>
            <a:r>
              <a:rPr lang="en-GB" sz="1200">
                <a:solidFill>
                  <a:srgbClr val="F8F8F2"/>
                </a:solidFill>
                <a:latin typeface="Roboto Mono"/>
                <a:ea typeface="Roboto Mono"/>
                <a:cs typeface="Roboto Mono"/>
                <a:sym typeface="Roboto Mono"/>
              </a:rPr>
              <a:t> step </a:t>
            </a:r>
            <a:r>
              <a:rPr lang="en-GB" sz="1200">
                <a:solidFill>
                  <a:srgbClr val="F92672"/>
                </a:solidFill>
                <a:latin typeface="Roboto Mono"/>
                <a:ea typeface="Roboto Mono"/>
                <a:cs typeface="Roboto Mono"/>
                <a:sym typeface="Roboto Mono"/>
              </a:rPr>
              <a:t>-&gt;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let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func </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if </a:t>
            </a:r>
            <a:r>
              <a:rPr lang="en-GB" sz="1200">
                <a:solidFill>
                  <a:srgbClr val="F8F8F2"/>
                </a:solidFill>
                <a:latin typeface="Roboto Mono"/>
                <a:ea typeface="Roboto Mono"/>
                <a:cs typeface="Roboto Mono"/>
                <a:sym typeface="Roboto Mono"/>
              </a:rPr>
              <a:t>step </a:t>
            </a:r>
            <a:r>
              <a:rPr lang="en-GB" sz="1200">
                <a:solidFill>
                  <a:srgbClr val="F92672"/>
                </a:solidFill>
                <a:latin typeface="Roboto Mono"/>
                <a:ea typeface="Roboto Mono"/>
                <a:cs typeface="Roboto Mono"/>
                <a:sym typeface="Roboto Mono"/>
              </a:rPr>
              <a:t>&gt;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0</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then</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ZipperList</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forward</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else</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ZipperList</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back</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history </a:t>
            </a:r>
            <a:r>
              <a:rPr lang="en-GB" sz="1200">
                <a:solidFill>
                  <a:srgbClr val="F92672"/>
                </a:solidFill>
                <a:latin typeface="Roboto Mono"/>
                <a:ea typeface="Roboto Mono"/>
                <a:cs typeface="Roboto Mono"/>
                <a:sym typeface="Roboto Mono"/>
              </a:rPr>
              <a: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i="1" lang="en-GB" sz="1200">
                <a:solidFill>
                  <a:srgbClr val="FD971F"/>
                </a:solidFill>
                <a:latin typeface="Roboto Mono"/>
                <a:ea typeface="Roboto Mono"/>
                <a:cs typeface="Roboto Mono"/>
                <a:sym typeface="Roboto Mono"/>
              </a:rPr>
              <a:t>List.</a:t>
            </a:r>
            <a:r>
              <a:rPr lang="en-GB" sz="1200">
                <a:solidFill>
                  <a:srgbClr val="66D9EF"/>
                </a:solidFill>
                <a:latin typeface="Roboto Mono"/>
                <a:ea typeface="Roboto Mono"/>
                <a:cs typeface="Roboto Mono"/>
                <a:sym typeface="Roboto Mono"/>
              </a:rPr>
              <a:t>foldl</a:t>
            </a: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_ acc </a:t>
            </a:r>
            <a:r>
              <a:rPr lang="en-GB" sz="1200">
                <a:solidFill>
                  <a:srgbClr val="F92672"/>
                </a:solidFill>
                <a:latin typeface="Roboto Mono"/>
                <a:ea typeface="Roboto Mono"/>
                <a:cs typeface="Roboto Mono"/>
                <a:sym typeface="Roboto Mono"/>
              </a:rPr>
              <a:t>-&gt;</a:t>
            </a:r>
            <a:r>
              <a:rPr lang="en-GB" sz="1200">
                <a:solidFill>
                  <a:srgbClr val="F8F8F2"/>
                </a:solidFill>
                <a:latin typeface="Roboto Mono"/>
                <a:ea typeface="Roboto Mono"/>
                <a:cs typeface="Roboto Mono"/>
                <a:sym typeface="Roboto Mono"/>
              </a:rPr>
              <a:t> func acc) model</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history </a:t>
            </a:r>
            <a:r>
              <a:rPr lang="en-GB" sz="1200">
                <a:solidFill>
                  <a:srgbClr val="F92672"/>
                </a:solidFill>
                <a:latin typeface="Roboto Mono"/>
                <a:ea typeface="Roboto Mono"/>
                <a:cs typeface="Roboto Mono"/>
                <a:sym typeface="Roboto Mono"/>
              </a:rPr>
              <a:t>&lt;|</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List</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range </a:t>
            </a:r>
            <a:r>
              <a:rPr lang="en-GB" sz="1200">
                <a:solidFill>
                  <a:srgbClr val="AE81FF"/>
                </a:solidFill>
                <a:latin typeface="Roboto Mono"/>
                <a:ea typeface="Roboto Mono"/>
                <a:cs typeface="Roboto Mono"/>
                <a:sym typeface="Roboto Mono"/>
              </a:rPr>
              <a:t>0</a:t>
            </a:r>
            <a:r>
              <a:rPr lang="en-GB" sz="1200">
                <a:solidFill>
                  <a:srgbClr val="F8F8F2"/>
                </a:solidFill>
                <a:latin typeface="Roboto Mono"/>
                <a:ea typeface="Roboto Mono"/>
                <a:cs typeface="Roboto Mono"/>
                <a:sym typeface="Roboto Mono"/>
              </a:rPr>
              <a:t> ((</a:t>
            </a:r>
            <a:r>
              <a:rPr lang="en-GB" sz="1200">
                <a:solidFill>
                  <a:srgbClr val="66D9EF"/>
                </a:solidFill>
                <a:latin typeface="Roboto Mono"/>
                <a:ea typeface="Roboto Mono"/>
                <a:cs typeface="Roboto Mono"/>
                <a:sym typeface="Roboto Mono"/>
              </a:rPr>
              <a:t>abs </a:t>
            </a:r>
            <a:r>
              <a:rPr lang="en-GB" sz="1200">
                <a:solidFill>
                  <a:srgbClr val="F8F8F2"/>
                </a:solidFill>
                <a:latin typeface="Roboto Mono"/>
                <a:ea typeface="Roboto Mono"/>
                <a:cs typeface="Roboto Mono"/>
                <a:sym typeface="Roboto Mono"/>
              </a:rPr>
              <a:t>step)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1</a:t>
            </a:r>
            <a:r>
              <a:rPr lang="en-GB" sz="1200">
                <a:solidFill>
                  <a:srgbClr val="F8F8F2"/>
                </a:solidFill>
                <a:latin typeface="Roboto Mono"/>
                <a:ea typeface="Roboto Mono"/>
                <a:cs typeface="Roboto Mono"/>
                <a:sym typeface="Roboto Mono"/>
              </a:rPr>
              <a:t>)</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in</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 model</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breakerTries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ZipperList</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current history</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 history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history</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endParaRPr sz="1200">
              <a:solidFill>
                <a:srgbClr val="F8F8F2"/>
              </a:solidFill>
              <a:latin typeface="Roboto Mono"/>
              <a:ea typeface="Roboto Mono"/>
              <a:cs typeface="Roboto Mono"/>
              <a:sym typeface="Roboto Mono"/>
            </a:endParaRPr>
          </a:p>
          <a:p>
            <a:pPr indent="0" lvl="0" marL="0" rtl="0">
              <a:lnSpc>
                <a:spcPct val="133333"/>
              </a:lnSpc>
              <a:spcBef>
                <a:spcPts val="0"/>
              </a:spcBef>
              <a:spcAft>
                <a:spcPts val="0"/>
              </a:spcAft>
              <a:buNone/>
            </a:pPr>
            <a:r>
              <a:rPr lang="en-GB" sz="1200">
                <a:solidFill>
                  <a:srgbClr val="F8F8F2"/>
                </a:solidFill>
                <a:latin typeface="Roboto Mono"/>
                <a:ea typeface="Roboto Mono"/>
                <a:cs typeface="Roboto Mono"/>
                <a:sym typeface="Roboto Mono"/>
              </a:rPr>
              <a:t>                   </a:t>
            </a:r>
            <a:r>
              <a:rPr lang="en-GB" sz="1200">
                <a:solidFill>
                  <a:srgbClr val="F92672"/>
                </a:solidFill>
                <a:latin typeface="Roboto Mono"/>
                <a:ea typeface="Roboto Mono"/>
                <a:cs typeface="Roboto Mono"/>
                <a:sym typeface="Roboto Mono"/>
              </a:rPr>
              <a:t>!</a:t>
            </a:r>
            <a:r>
              <a:rPr lang="en-GB" sz="1200">
                <a:solidFill>
                  <a:srgbClr val="F8F8F2"/>
                </a:solidFill>
                <a:latin typeface="Roboto Mono"/>
                <a:ea typeface="Roboto Mono"/>
                <a:cs typeface="Roboto Mono"/>
                <a:sym typeface="Roboto Mono"/>
              </a:rPr>
              <a:t> </a:t>
            </a:r>
            <a:r>
              <a:rPr lang="en-GB" sz="1200">
                <a:solidFill>
                  <a:srgbClr val="AE81FF"/>
                </a:solidFill>
                <a:latin typeface="Roboto Mono"/>
                <a:ea typeface="Roboto Mono"/>
                <a:cs typeface="Roboto Mono"/>
                <a:sym typeface="Roboto Mono"/>
              </a:rPr>
              <a:t>[]</a:t>
            </a:r>
            <a:endParaRPr sz="1200">
              <a:solidFill>
                <a:srgbClr val="AE81FF"/>
              </a:solidFill>
              <a:latin typeface="Roboto Mono"/>
              <a:ea typeface="Roboto Mono"/>
              <a:cs typeface="Roboto Mono"/>
              <a:sym typeface="Roboto Mono"/>
            </a:endParaRPr>
          </a:p>
          <a:p>
            <a:pPr indent="0" lvl="0" marL="0" rtl="0">
              <a:spcBef>
                <a:spcPts val="0"/>
              </a:spcBef>
              <a:spcAft>
                <a:spcPts val="0"/>
              </a:spcAft>
              <a:buNone/>
            </a:pPr>
            <a:r>
              <a:t/>
            </a:r>
            <a:endParaRPr sz="1200">
              <a:solidFill>
                <a:srgbClr val="A6E22E"/>
              </a:solidFill>
              <a:latin typeface="Roboto Mono"/>
              <a:ea typeface="Roboto Mono"/>
              <a:cs typeface="Roboto Mono"/>
              <a:sym typeface="Roboto Mono"/>
            </a:endParaRPr>
          </a:p>
        </p:txBody>
      </p:sp>
      <p:cxnSp>
        <p:nvCxnSpPr>
          <p:cNvPr id="1484" name="Shape 1484"/>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85" name="Shape 1485"/>
          <p:cNvSpPr txBox="1"/>
          <p:nvPr/>
        </p:nvSpPr>
        <p:spPr>
          <a:xfrm>
            <a:off x="3366450" y="115647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S</a:t>
            </a:r>
            <a:r>
              <a:rPr lang="en-GB" sz="2400"/>
              <a:t>tate update</a:t>
            </a:r>
            <a:endParaRPr sz="24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Shape 1491"/>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Mastermind</a:t>
            </a:r>
            <a:endParaRPr/>
          </a:p>
        </p:txBody>
      </p:sp>
      <p:sp>
        <p:nvSpPr>
          <p:cNvPr id="1492" name="Shape 1492"/>
          <p:cNvSpPr/>
          <p:nvPr/>
        </p:nvSpPr>
        <p:spPr>
          <a:xfrm>
            <a:off x="864450" y="1381200"/>
            <a:ext cx="10536600" cy="5476800"/>
          </a:xfrm>
          <a:prstGeom prst="rect">
            <a:avLst/>
          </a:prstGeom>
          <a:solidFill>
            <a:srgbClr val="43434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33333"/>
              </a:lnSpc>
              <a:spcBef>
                <a:spcPts val="0"/>
              </a:spcBef>
              <a:spcAft>
                <a:spcPts val="0"/>
              </a:spcAft>
              <a:buNone/>
            </a:pPr>
            <a:r>
              <a:rPr lang="en-GB" sz="1200">
                <a:solidFill>
                  <a:srgbClr val="A6E22E"/>
                </a:solidFill>
              </a:rPr>
              <a:t>view </a:t>
            </a:r>
            <a:r>
              <a:rPr lang="en-GB" sz="1200">
                <a:solidFill>
                  <a:srgbClr val="F8F8F2"/>
                </a:solidFill>
              </a:rPr>
              <a:t>model </a:t>
            </a:r>
            <a:r>
              <a:rPr lang="en-GB" sz="1200">
                <a:solidFill>
                  <a:srgbClr val="F92672"/>
                </a:solidFill>
              </a:rPr>
              <a:t>=</a:t>
            </a:r>
            <a:endParaRPr sz="1200">
              <a:solidFill>
                <a:srgbClr val="F92672"/>
              </a:solidFill>
            </a:endParaRPr>
          </a:p>
          <a:p>
            <a:pPr indent="0" lvl="0" marL="0" rtl="0">
              <a:lnSpc>
                <a:spcPct val="133333"/>
              </a:lnSpc>
              <a:spcBef>
                <a:spcPts val="0"/>
              </a:spcBef>
              <a:spcAft>
                <a:spcPts val="0"/>
              </a:spcAft>
              <a:buNone/>
            </a:pPr>
            <a:r>
              <a:rPr lang="en-GB" sz="1200">
                <a:solidFill>
                  <a:srgbClr val="F8F8F2"/>
                </a:solidFill>
              </a:rPr>
              <a:t>   </a:t>
            </a:r>
            <a:r>
              <a:rPr lang="en-GB" sz="1200">
                <a:solidFill>
                  <a:srgbClr val="AE81FF"/>
                </a:solidFill>
              </a:rPr>
              <a:t>Grid</a:t>
            </a:r>
            <a:r>
              <a:rPr lang="en-GB" sz="1200">
                <a:solidFill>
                  <a:srgbClr val="F92672"/>
                </a:solidFill>
              </a:rPr>
              <a:t>.</a:t>
            </a:r>
            <a:r>
              <a:rPr lang="en-GB" sz="1200">
                <a:solidFill>
                  <a:srgbClr val="66D9EF"/>
                </a:solidFill>
              </a:rPr>
              <a:t>container </a:t>
            </a:r>
            <a:r>
              <a:rPr lang="en-GB" sz="1200">
                <a:solidFill>
                  <a:srgbClr val="AE81FF"/>
                </a:solidFill>
              </a:rPr>
              <a:t>[]</a:t>
            </a:r>
            <a:endParaRPr sz="1200">
              <a:solidFill>
                <a:srgbClr val="AE81FF"/>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CDN</a:t>
            </a:r>
            <a:r>
              <a:rPr lang="en-GB" sz="1200">
                <a:solidFill>
                  <a:srgbClr val="F92672"/>
                </a:solidFill>
              </a:rPr>
              <a:t>.</a:t>
            </a:r>
            <a:r>
              <a:rPr lang="en-GB" sz="1200">
                <a:solidFill>
                  <a:srgbClr val="F8F8F2"/>
                </a:solidFill>
              </a:rPr>
              <a:t>stylesheet</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header [ class </a:t>
            </a:r>
            <a:r>
              <a:rPr lang="en-GB" sz="1200">
                <a:solidFill>
                  <a:srgbClr val="E6DB74"/>
                </a:solidFill>
              </a:rPr>
              <a:t>"app-header"</a:t>
            </a: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h1 [ class </a:t>
            </a:r>
            <a:r>
              <a:rPr lang="en-GB" sz="1200">
                <a:solidFill>
                  <a:srgbClr val="E6DB74"/>
                </a:solidFill>
              </a:rPr>
              <a:t>"text-center title"</a:t>
            </a:r>
            <a:r>
              <a:rPr lang="en-GB" sz="1200">
                <a:solidFill>
                  <a:srgbClr val="F8F8F2"/>
                </a:solidFill>
              </a:rPr>
              <a:t> ] [ text </a:t>
            </a:r>
            <a:r>
              <a:rPr lang="en-GB" sz="1200">
                <a:solidFill>
                  <a:srgbClr val="E6DB74"/>
                </a:solidFill>
              </a:rPr>
              <a:t>"Mastermind"</a:t>
            </a: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66D9EF"/>
                </a:solidFill>
              </a:rPr>
              <a:t>container </a:t>
            </a:r>
            <a:r>
              <a:rPr lang="en-GB" sz="1200">
                <a:solidFill>
                  <a:srgbClr val="F8F8F2"/>
                </a:solidFill>
              </a:rPr>
              <a:t>[ class </a:t>
            </a:r>
            <a:r>
              <a:rPr lang="en-GB" sz="1200">
                <a:solidFill>
                  <a:srgbClr val="E6DB74"/>
                </a:solidFill>
              </a:rPr>
              <a:t>"jumbotron"</a:t>
            </a: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viewControlPanel model</a:t>
            </a:r>
            <a:r>
              <a:rPr lang="en-GB" sz="1200">
                <a:solidFill>
                  <a:srgbClr val="F92672"/>
                </a:solidFill>
              </a:rPr>
              <a:t>.</a:t>
            </a:r>
            <a:r>
              <a:rPr lang="en-GB" sz="1200">
                <a:solidFill>
                  <a:srgbClr val="F8F8F2"/>
                </a:solidFill>
              </a:rPr>
              <a:t>gameState</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F8F8F2"/>
                </a:solidFill>
              </a:rPr>
              <a:t>row </a:t>
            </a:r>
            <a:r>
              <a:rPr lang="en-GB" sz="1200">
                <a:solidFill>
                  <a:srgbClr val="AE81FF"/>
                </a:solidFill>
              </a:rPr>
              <a:t>[]</a:t>
            </a:r>
            <a:endParaRPr sz="1200">
              <a:solidFill>
                <a:srgbClr val="AE81FF"/>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F8F8F2"/>
                </a:solidFill>
              </a:rPr>
              <a:t>col [ </a:t>
            </a:r>
            <a:r>
              <a:rPr lang="en-GB" sz="1200">
                <a:solidFill>
                  <a:srgbClr val="AE81FF"/>
                </a:solidFill>
              </a:rPr>
              <a:t>Col</a:t>
            </a:r>
            <a:r>
              <a:rPr lang="en-GB" sz="1200">
                <a:solidFill>
                  <a:srgbClr val="F92672"/>
                </a:solidFill>
              </a:rPr>
              <a:t>.</a:t>
            </a:r>
            <a:r>
              <a:rPr lang="en-GB" sz="1200">
                <a:solidFill>
                  <a:srgbClr val="F8F8F2"/>
                </a:solidFill>
              </a:rPr>
              <a:t>md1 ] </a:t>
            </a:r>
            <a:r>
              <a:rPr lang="en-GB" sz="1200">
                <a:solidFill>
                  <a:srgbClr val="AE81FF"/>
                </a:solidFill>
              </a:rPr>
              <a:t>[]</a:t>
            </a:r>
            <a:endParaRPr sz="1200">
              <a:solidFill>
                <a:srgbClr val="AE81FF"/>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F8F8F2"/>
                </a:solidFill>
              </a:rPr>
              <a:t>col [ </a:t>
            </a:r>
            <a:r>
              <a:rPr lang="en-GB" sz="1200">
                <a:solidFill>
                  <a:srgbClr val="AE81FF"/>
                </a:solidFill>
              </a:rPr>
              <a:t>Col</a:t>
            </a:r>
            <a:r>
              <a:rPr lang="en-GB" sz="1200">
                <a:solidFill>
                  <a:srgbClr val="F92672"/>
                </a:solidFill>
              </a:rPr>
              <a:t>.</a:t>
            </a:r>
            <a:r>
              <a:rPr lang="en-GB" sz="1200">
                <a:solidFill>
                  <a:srgbClr val="F8F8F2"/>
                </a:solidFill>
              </a:rPr>
              <a:t>md4 ]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viewBoard model</a:t>
            </a:r>
            <a:r>
              <a:rPr lang="en-GB" sz="1200">
                <a:solidFill>
                  <a:srgbClr val="F92672"/>
                </a:solidFill>
              </a:rPr>
              <a:t>.</a:t>
            </a:r>
            <a:r>
              <a:rPr lang="en-GB" sz="1200">
                <a:solidFill>
                  <a:srgbClr val="F8F8F2"/>
                </a:solidFill>
              </a:rPr>
              <a:t>breakerTries model</a:t>
            </a:r>
            <a:r>
              <a:rPr lang="en-GB" sz="1200">
                <a:solidFill>
                  <a:srgbClr val="F92672"/>
                </a:solidFill>
              </a:rPr>
              <a:t>.</a:t>
            </a:r>
            <a:r>
              <a:rPr lang="en-GB" sz="1200">
                <a:solidFill>
                  <a:srgbClr val="F8F8F2"/>
                </a:solidFill>
              </a:rPr>
              <a:t>codeToBreak</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F8F8F2"/>
                </a:solidFill>
              </a:rPr>
              <a:t>col [ </a:t>
            </a:r>
            <a:r>
              <a:rPr lang="en-GB" sz="1200">
                <a:solidFill>
                  <a:srgbClr val="AE81FF"/>
                </a:solidFill>
              </a:rPr>
              <a:t>Col</a:t>
            </a:r>
            <a:r>
              <a:rPr lang="en-GB" sz="1200">
                <a:solidFill>
                  <a:srgbClr val="F92672"/>
                </a:solidFill>
              </a:rPr>
              <a:t>.</a:t>
            </a:r>
            <a:r>
              <a:rPr lang="en-GB" sz="1200">
                <a:solidFill>
                  <a:srgbClr val="F8F8F2"/>
                </a:solidFill>
              </a:rPr>
              <a:t>md1 ] </a:t>
            </a:r>
            <a:r>
              <a:rPr lang="en-GB" sz="1200">
                <a:solidFill>
                  <a:srgbClr val="AE81FF"/>
                </a:solidFill>
              </a:rPr>
              <a:t>[]</a:t>
            </a:r>
            <a:endParaRPr sz="1200">
              <a:solidFill>
                <a:srgbClr val="AE81FF"/>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F8F8F2"/>
                </a:solidFill>
              </a:rPr>
              <a:t>col [ </a:t>
            </a:r>
            <a:r>
              <a:rPr lang="en-GB" sz="1200">
                <a:solidFill>
                  <a:srgbClr val="AE81FF"/>
                </a:solidFill>
              </a:rPr>
              <a:t>Col</a:t>
            </a:r>
            <a:r>
              <a:rPr lang="en-GB" sz="1200">
                <a:solidFill>
                  <a:srgbClr val="F92672"/>
                </a:solidFill>
              </a:rPr>
              <a:t>.</a:t>
            </a:r>
            <a:r>
              <a:rPr lang="en-GB" sz="1200">
                <a:solidFill>
                  <a:srgbClr val="F8F8F2"/>
                </a:solidFill>
              </a:rPr>
              <a:t>md5 ]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viewColorChooser model</a:t>
            </a:r>
            <a:r>
              <a:rPr lang="en-GB" sz="1200">
                <a:solidFill>
                  <a:srgbClr val="F92672"/>
                </a:solidFill>
              </a:rPr>
              <a:t>.</a:t>
            </a:r>
            <a:r>
              <a:rPr lang="en-GB" sz="1200">
                <a:solidFill>
                  <a:srgbClr val="F8F8F2"/>
                </a:solidFill>
              </a:rPr>
              <a:t>gameState</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viewHistory model</a:t>
            </a:r>
            <a:r>
              <a:rPr lang="en-GB" sz="1200">
                <a:solidFill>
                  <a:srgbClr val="F92672"/>
                </a:solidFill>
              </a:rPr>
              <a:t>.</a:t>
            </a:r>
            <a:r>
              <a:rPr lang="en-GB" sz="1200">
                <a:solidFill>
                  <a:srgbClr val="F8F8F2"/>
                </a:solidFill>
              </a:rPr>
              <a:t>gameState model</a:t>
            </a:r>
            <a:r>
              <a:rPr lang="en-GB" sz="1200">
                <a:solidFill>
                  <a:srgbClr val="F92672"/>
                </a:solidFill>
              </a:rPr>
              <a:t>.</a:t>
            </a:r>
            <a:r>
              <a:rPr lang="en-GB" sz="1200">
                <a:solidFill>
                  <a:srgbClr val="F8F8F2"/>
                </a:solidFill>
              </a:rPr>
              <a:t>history</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 </a:t>
            </a:r>
            <a:r>
              <a:rPr lang="en-GB" sz="1200">
                <a:solidFill>
                  <a:srgbClr val="AE81FF"/>
                </a:solidFill>
              </a:rPr>
              <a:t>Grid</a:t>
            </a:r>
            <a:r>
              <a:rPr lang="en-GB" sz="1200">
                <a:solidFill>
                  <a:srgbClr val="F92672"/>
                </a:solidFill>
              </a:rPr>
              <a:t>.</a:t>
            </a:r>
            <a:r>
              <a:rPr lang="en-GB" sz="1200">
                <a:solidFill>
                  <a:srgbClr val="F8F8F2"/>
                </a:solidFill>
              </a:rPr>
              <a:t>col [ </a:t>
            </a:r>
            <a:r>
              <a:rPr lang="en-GB" sz="1200">
                <a:solidFill>
                  <a:srgbClr val="AE81FF"/>
                </a:solidFill>
              </a:rPr>
              <a:t>Col</a:t>
            </a:r>
            <a:r>
              <a:rPr lang="en-GB" sz="1200">
                <a:solidFill>
                  <a:srgbClr val="F92672"/>
                </a:solidFill>
              </a:rPr>
              <a:t>.</a:t>
            </a:r>
            <a:r>
              <a:rPr lang="en-GB" sz="1200">
                <a:solidFill>
                  <a:srgbClr val="F8F8F2"/>
                </a:solidFill>
              </a:rPr>
              <a:t>md1 ] </a:t>
            </a:r>
            <a:r>
              <a:rPr lang="en-GB" sz="1200">
                <a:solidFill>
                  <a:srgbClr val="AE81FF"/>
                </a:solidFill>
              </a:rPr>
              <a:t>[]</a:t>
            </a:r>
            <a:endParaRPr sz="1200">
              <a:solidFill>
                <a:srgbClr val="AE81FF"/>
              </a:solidFill>
            </a:endParaRPr>
          </a:p>
          <a:p>
            <a:pPr indent="0" lvl="0" marL="0" rtl="0">
              <a:lnSpc>
                <a:spcPct val="133333"/>
              </a:lnSpc>
              <a:spcBef>
                <a:spcPts val="0"/>
              </a:spcBef>
              <a:spcAft>
                <a:spcPts val="0"/>
              </a:spcAft>
              <a:buNone/>
            </a:pP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a:t>
            </a:r>
            <a:endParaRPr sz="1200">
              <a:solidFill>
                <a:srgbClr val="F8F8F2"/>
              </a:solidFill>
            </a:endParaRPr>
          </a:p>
          <a:p>
            <a:pPr indent="0" lvl="0" marL="0" rtl="0">
              <a:lnSpc>
                <a:spcPct val="133333"/>
              </a:lnSpc>
              <a:spcBef>
                <a:spcPts val="0"/>
              </a:spcBef>
              <a:spcAft>
                <a:spcPts val="0"/>
              </a:spcAft>
              <a:buNone/>
            </a:pPr>
            <a:r>
              <a:rPr lang="en-GB" sz="1200">
                <a:solidFill>
                  <a:srgbClr val="F8F8F2"/>
                </a:solidFill>
              </a:rPr>
              <a:t>       ]</a:t>
            </a:r>
            <a:endParaRPr sz="1200">
              <a:solidFill>
                <a:srgbClr val="A6E22E"/>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sz="1200">
              <a:solidFill>
                <a:srgbClr val="F92672"/>
              </a:solidFill>
              <a:latin typeface="Roboto Mono"/>
              <a:ea typeface="Roboto Mono"/>
              <a:cs typeface="Roboto Mono"/>
              <a:sym typeface="Roboto Mono"/>
            </a:endParaRPr>
          </a:p>
          <a:p>
            <a:pPr indent="0" lvl="0" marL="0" rtl="0">
              <a:lnSpc>
                <a:spcPct val="133333"/>
              </a:lnSpc>
              <a:spcBef>
                <a:spcPts val="0"/>
              </a:spcBef>
              <a:spcAft>
                <a:spcPts val="0"/>
              </a:spcAft>
              <a:buNone/>
            </a:pPr>
            <a:r>
              <a:t/>
            </a:r>
            <a:endParaRPr i="1" sz="1200">
              <a:solidFill>
                <a:srgbClr val="66D9EF"/>
              </a:solidFill>
              <a:latin typeface="Roboto Mono"/>
              <a:ea typeface="Roboto Mono"/>
              <a:cs typeface="Roboto Mono"/>
              <a:sym typeface="Roboto Mono"/>
            </a:endParaRPr>
          </a:p>
          <a:p>
            <a:pPr indent="0" lvl="0" marL="0" rtl="0">
              <a:spcBef>
                <a:spcPts val="0"/>
              </a:spcBef>
              <a:spcAft>
                <a:spcPts val="0"/>
              </a:spcAft>
              <a:buNone/>
            </a:pPr>
            <a:r>
              <a:t/>
            </a:r>
            <a:endParaRPr sz="1200">
              <a:latin typeface="Roboto Mono"/>
              <a:ea typeface="Roboto Mono"/>
              <a:cs typeface="Roboto Mono"/>
              <a:sym typeface="Roboto Mono"/>
            </a:endParaRPr>
          </a:p>
        </p:txBody>
      </p:sp>
      <p:cxnSp>
        <p:nvCxnSpPr>
          <p:cNvPr id="1493" name="Shape 1493"/>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494" name="Shape 1494"/>
          <p:cNvSpPr txBox="1"/>
          <p:nvPr/>
        </p:nvSpPr>
        <p:spPr>
          <a:xfrm>
            <a:off x="4974475" y="770625"/>
            <a:ext cx="55326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t>View</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Shape 1500"/>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Mastermind</a:t>
            </a:r>
            <a:endParaRPr/>
          </a:p>
        </p:txBody>
      </p:sp>
      <p:cxnSp>
        <p:nvCxnSpPr>
          <p:cNvPr id="1501" name="Shape 1501"/>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502" name="Shape 1502"/>
          <p:cNvSpPr txBox="1"/>
          <p:nvPr/>
        </p:nvSpPr>
        <p:spPr>
          <a:xfrm>
            <a:off x="1029300" y="3106200"/>
            <a:ext cx="10149000" cy="6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LET THE ARCHITECTURE / PATTERN EMERGE!</a:t>
            </a:r>
            <a:endParaRPr b="1" sz="3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Shape 1508"/>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509" name="Shape 1509"/>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510" name="Shape 1510"/>
          <p:cNvSpPr txBox="1"/>
          <p:nvPr/>
        </p:nvSpPr>
        <p:spPr>
          <a:xfrm>
            <a:off x="3653950" y="2133300"/>
            <a:ext cx="7482300" cy="42837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Clr>
                <a:srgbClr val="E7255D"/>
              </a:buClr>
              <a:buSzPts val="2400"/>
              <a:buChar char="●"/>
            </a:pPr>
            <a:r>
              <a:rPr lang="en-GB" sz="2400"/>
              <a:t>Strict architecture </a:t>
            </a:r>
            <a:endParaRPr sz="2400"/>
          </a:p>
          <a:p>
            <a:pPr indent="-381000" lvl="0" marL="457200" rtl="0">
              <a:lnSpc>
                <a:spcPct val="200000"/>
              </a:lnSpc>
              <a:spcBef>
                <a:spcPts val="0"/>
              </a:spcBef>
              <a:spcAft>
                <a:spcPts val="0"/>
              </a:spcAft>
              <a:buClr>
                <a:srgbClr val="E7255D"/>
              </a:buClr>
              <a:buSzPts val="2400"/>
              <a:buChar char="●"/>
            </a:pPr>
            <a:r>
              <a:rPr lang="en-GB" sz="2400"/>
              <a:t>Let the architecture / pattern emerge</a:t>
            </a:r>
            <a:endParaRPr sz="2400"/>
          </a:p>
          <a:p>
            <a:pPr indent="-381000" lvl="0" marL="457200" rtl="0">
              <a:lnSpc>
                <a:spcPct val="200000"/>
              </a:lnSpc>
              <a:spcBef>
                <a:spcPts val="0"/>
              </a:spcBef>
              <a:spcAft>
                <a:spcPts val="0"/>
              </a:spcAft>
              <a:buClr>
                <a:srgbClr val="E7255D"/>
              </a:buClr>
              <a:buSzPts val="2400"/>
              <a:buChar char="●"/>
            </a:pPr>
            <a:r>
              <a:rPr lang="en-GB" sz="2400"/>
              <a:t>Strict data flow</a:t>
            </a:r>
            <a:endParaRPr sz="2400"/>
          </a:p>
          <a:p>
            <a:pPr indent="-381000" lvl="0" marL="457200" rtl="0">
              <a:lnSpc>
                <a:spcPct val="200000"/>
              </a:lnSpc>
              <a:spcBef>
                <a:spcPts val="0"/>
              </a:spcBef>
              <a:spcAft>
                <a:spcPts val="0"/>
              </a:spcAft>
              <a:buClr>
                <a:srgbClr val="E7255D"/>
              </a:buClr>
              <a:buSzPts val="2400"/>
              <a:buChar char="●"/>
            </a:pPr>
            <a:r>
              <a:rPr lang="en-GB" sz="2400"/>
              <a:t>Scalable</a:t>
            </a:r>
            <a:endParaRPr sz="2400"/>
          </a:p>
          <a:p>
            <a:pPr indent="-381000" lvl="0" marL="457200" rtl="0">
              <a:lnSpc>
                <a:spcPct val="200000"/>
              </a:lnSpc>
              <a:spcBef>
                <a:spcPts val="0"/>
              </a:spcBef>
              <a:spcAft>
                <a:spcPts val="0"/>
              </a:spcAft>
              <a:buClr>
                <a:srgbClr val="E7255D"/>
              </a:buClr>
              <a:buSzPts val="2400"/>
              <a:buChar char="●"/>
            </a:pPr>
            <a:r>
              <a:rPr lang="en-GB" sz="2400"/>
              <a:t>Think about your data</a:t>
            </a:r>
            <a:endParaRPr sz="2400"/>
          </a:p>
          <a:p>
            <a:pPr indent="-381000" lvl="0" marL="457200" rtl="0">
              <a:lnSpc>
                <a:spcPct val="200000"/>
              </a:lnSpc>
              <a:spcBef>
                <a:spcPts val="0"/>
              </a:spcBef>
              <a:spcAft>
                <a:spcPts val="0"/>
              </a:spcAft>
              <a:buClr>
                <a:srgbClr val="E7255D"/>
              </a:buClr>
              <a:buSzPts val="2400"/>
              <a:buChar char="●"/>
            </a:pPr>
            <a:r>
              <a:rPr lang="en-GB" sz="2400"/>
              <a:t>Compiler!</a:t>
            </a:r>
            <a:endParaRPr sz="2400"/>
          </a:p>
          <a:p>
            <a:pPr indent="0" lvl="0" marL="0" rtl="0">
              <a:lnSpc>
                <a:spcPct val="200000"/>
              </a:lnSpc>
              <a:spcBef>
                <a:spcPts val="0"/>
              </a:spcBef>
              <a:spcAft>
                <a:spcPts val="0"/>
              </a:spcAft>
              <a:buNone/>
            </a:pPr>
            <a:r>
              <a:t/>
            </a:r>
            <a:endParaRPr sz="2400"/>
          </a:p>
        </p:txBody>
      </p:sp>
      <p:grpSp>
        <p:nvGrpSpPr>
          <p:cNvPr id="1511" name="Shape 1511"/>
          <p:cNvGrpSpPr/>
          <p:nvPr/>
        </p:nvGrpSpPr>
        <p:grpSpPr>
          <a:xfrm>
            <a:off x="756484" y="2715986"/>
            <a:ext cx="1978021" cy="1978021"/>
            <a:chOff x="8204317" y="2115665"/>
            <a:chExt cx="464346" cy="464346"/>
          </a:xfrm>
        </p:grpSpPr>
        <p:sp>
          <p:nvSpPr>
            <p:cNvPr id="1512" name="Shape 1512"/>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513" name="Shape 1513"/>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93C47D"/>
            </a:solidFill>
            <a:ln cap="flat" cmpd="sng" w="9525">
              <a:solidFill>
                <a:srgbClr val="6AA84F"/>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Shape 1519"/>
          <p:cNvSpPr txBox="1"/>
          <p:nvPr/>
        </p:nvSpPr>
        <p:spPr>
          <a:xfrm>
            <a:off x="698875" y="593700"/>
            <a:ext cx="104142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a:t>
            </a:r>
            <a:r>
              <a:rPr b="1" lang="en-GB" sz="4000">
                <a:solidFill>
                  <a:schemeClr val="dk1"/>
                </a:solidFill>
                <a:latin typeface="Montserrat ExtraBold"/>
                <a:ea typeface="Montserrat ExtraBold"/>
                <a:cs typeface="Montserrat ExtraBold"/>
                <a:sym typeface="Montserrat ExtraBold"/>
              </a:rPr>
              <a:t>: </a:t>
            </a:r>
            <a:r>
              <a:rPr b="1" lang="en-GB" sz="4000">
                <a:solidFill>
                  <a:schemeClr val="dk1"/>
                </a:solidFill>
                <a:latin typeface="Montserrat ExtraBold"/>
                <a:ea typeface="Montserrat ExtraBold"/>
                <a:cs typeface="Montserrat ExtraBold"/>
                <a:sym typeface="Montserrat ExtraBold"/>
              </a:rPr>
              <a:t>Conclusion</a:t>
            </a:r>
            <a:endParaRPr/>
          </a:p>
        </p:txBody>
      </p:sp>
      <p:cxnSp>
        <p:nvCxnSpPr>
          <p:cNvPr id="1520" name="Shape 1520"/>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521" name="Shape 1521"/>
          <p:cNvSpPr txBox="1"/>
          <p:nvPr/>
        </p:nvSpPr>
        <p:spPr>
          <a:xfrm>
            <a:off x="4700100" y="2706450"/>
            <a:ext cx="2791800" cy="144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9600">
                <a:solidFill>
                  <a:srgbClr val="E7255D"/>
                </a:solidFill>
              </a:rPr>
              <a:t>BUT</a:t>
            </a:r>
            <a:endParaRPr b="1" sz="9600">
              <a:solidFill>
                <a:srgbClr val="E7255D"/>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Shape 1527"/>
          <p:cNvSpPr txBox="1"/>
          <p:nvPr/>
        </p:nvSpPr>
        <p:spPr>
          <a:xfrm>
            <a:off x="698875" y="593700"/>
            <a:ext cx="10536600" cy="63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Montserrat ExtraBold"/>
              <a:buNone/>
            </a:pPr>
            <a:r>
              <a:rPr b="1" lang="en-GB" sz="4000">
                <a:solidFill>
                  <a:schemeClr val="dk1"/>
                </a:solidFill>
                <a:latin typeface="Montserrat ExtraBold"/>
                <a:ea typeface="Montserrat ExtraBold"/>
                <a:cs typeface="Montserrat ExtraBold"/>
                <a:sym typeface="Montserrat ExtraBold"/>
              </a:rPr>
              <a:t>Elm: Conclusion</a:t>
            </a:r>
            <a:endParaRPr/>
          </a:p>
        </p:txBody>
      </p:sp>
      <p:cxnSp>
        <p:nvCxnSpPr>
          <p:cNvPr id="1528" name="Shape 1528"/>
          <p:cNvCxnSpPr/>
          <p:nvPr/>
        </p:nvCxnSpPr>
        <p:spPr>
          <a:xfrm>
            <a:off x="756465" y="1260536"/>
            <a:ext cx="794400" cy="0"/>
          </a:xfrm>
          <a:prstGeom prst="straightConnector1">
            <a:avLst/>
          </a:prstGeom>
          <a:noFill/>
          <a:ln cap="flat" cmpd="sng" w="38100">
            <a:solidFill>
              <a:srgbClr val="E5025D"/>
            </a:solidFill>
            <a:prstDash val="solid"/>
            <a:miter lim="800000"/>
            <a:headEnd len="sm" w="sm" type="none"/>
            <a:tailEnd len="sm" w="sm" type="none"/>
          </a:ln>
        </p:spPr>
      </p:cxnSp>
      <p:sp>
        <p:nvSpPr>
          <p:cNvPr id="1529" name="Shape 1529"/>
          <p:cNvSpPr txBox="1"/>
          <p:nvPr/>
        </p:nvSpPr>
        <p:spPr>
          <a:xfrm>
            <a:off x="3054375" y="2113125"/>
            <a:ext cx="7482300" cy="42837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Clr>
                <a:srgbClr val="E7255D"/>
              </a:buClr>
              <a:buSzPts val="2400"/>
              <a:buChar char="●"/>
            </a:pPr>
            <a:r>
              <a:rPr lang="en-GB" sz="2400"/>
              <a:t>Not backed by big company (even if MS, Amazon, etc use it internally)</a:t>
            </a:r>
            <a:endParaRPr sz="2400"/>
          </a:p>
          <a:p>
            <a:pPr indent="-381000" lvl="0" marL="457200" rtl="0">
              <a:lnSpc>
                <a:spcPct val="200000"/>
              </a:lnSpc>
              <a:spcBef>
                <a:spcPts val="0"/>
              </a:spcBef>
              <a:spcAft>
                <a:spcPts val="0"/>
              </a:spcAft>
              <a:buClr>
                <a:srgbClr val="E7255D"/>
              </a:buClr>
              <a:buSzPts val="2400"/>
              <a:buChar char="●"/>
            </a:pPr>
            <a:r>
              <a:rPr lang="en-GB" sz="2400"/>
              <a:t>JS interoperability!</a:t>
            </a:r>
            <a:endParaRPr sz="2400"/>
          </a:p>
          <a:p>
            <a:pPr indent="0" lvl="0" marL="0" rtl="0">
              <a:lnSpc>
                <a:spcPct val="200000"/>
              </a:lnSpc>
              <a:spcBef>
                <a:spcPts val="0"/>
              </a:spcBef>
              <a:spcAft>
                <a:spcPts val="0"/>
              </a:spcAft>
              <a:buNone/>
            </a:pPr>
            <a:r>
              <a:t/>
            </a:r>
            <a:endParaRPr sz="2400"/>
          </a:p>
        </p:txBody>
      </p:sp>
      <p:grpSp>
        <p:nvGrpSpPr>
          <p:cNvPr id="1530" name="Shape 1530"/>
          <p:cNvGrpSpPr/>
          <p:nvPr/>
        </p:nvGrpSpPr>
        <p:grpSpPr>
          <a:xfrm rot="10800000">
            <a:off x="756484" y="2334986"/>
            <a:ext cx="1978021" cy="1978021"/>
            <a:chOff x="8204317" y="2115665"/>
            <a:chExt cx="464346" cy="464346"/>
          </a:xfrm>
        </p:grpSpPr>
        <p:sp>
          <p:nvSpPr>
            <p:cNvPr id="1531" name="Shape 1531"/>
            <p:cNvSpPr/>
            <p:nvPr/>
          </p:nvSpPr>
          <p:spPr>
            <a:xfrm>
              <a:off x="8204317" y="2115665"/>
              <a:ext cx="464346" cy="464346"/>
            </a:xfrm>
            <a:custGeom>
              <a:pathLst>
                <a:path extrusionOk="0" h="21600" w="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sp>
          <p:nvSpPr>
            <p:cNvPr id="1532" name="Shape 1532"/>
            <p:cNvSpPr/>
            <p:nvPr/>
          </p:nvSpPr>
          <p:spPr>
            <a:xfrm>
              <a:off x="8247973" y="2492697"/>
              <a:ext cx="43632" cy="43632"/>
            </a:xfrm>
            <a:custGeom>
              <a:pathLst>
                <a:path extrusionOk="0" h="21600" w="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rgbClr val="FF0000"/>
            </a:solidFill>
            <a:ln cap="flat" cmpd="sng" w="9525">
              <a:solidFill>
                <a:srgbClr val="CC4125"/>
              </a:solidFill>
              <a:prstDash val="solid"/>
              <a:round/>
              <a:headEnd len="sm" w="sm" type="none"/>
              <a:tailEnd len="sm" w="sm" type="none"/>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500">
                <a:solidFill>
                  <a:srgbClr val="FFFFFF"/>
                </a:solidFill>
                <a:latin typeface="Gill Sans"/>
                <a:ea typeface="Gill Sans"/>
                <a:cs typeface="Gill Sans"/>
                <a:sym typeface="Gill Sans"/>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pic>
        <p:nvPicPr>
          <p:cNvPr id="1537" name="Shape 1537"/>
          <p:cNvPicPr preferRelativeResize="0"/>
          <p:nvPr/>
        </p:nvPicPr>
        <p:blipFill rotWithShape="1">
          <a:blip r:embed="rId3">
            <a:alphaModFix amt="21000"/>
          </a:blip>
          <a:srcRect b="0" l="0" r="0" t="0"/>
          <a:stretch/>
        </p:blipFill>
        <p:spPr>
          <a:xfrm rot="10800000">
            <a:off x="-18059" y="-8163"/>
            <a:ext cx="12192000" cy="6871478"/>
          </a:xfrm>
          <a:prstGeom prst="rect">
            <a:avLst/>
          </a:prstGeom>
          <a:noFill/>
          <a:ln>
            <a:noFill/>
          </a:ln>
        </p:spPr>
      </p:pic>
      <p:sp>
        <p:nvSpPr>
          <p:cNvPr id="1538" name="Shape 1538"/>
          <p:cNvSpPr txBox="1"/>
          <p:nvPr/>
        </p:nvSpPr>
        <p:spPr>
          <a:xfrm>
            <a:off x="488918" y="2407057"/>
            <a:ext cx="11088300" cy="55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Montserrat ExtraBold"/>
              <a:buNone/>
            </a:pPr>
            <a:r>
              <a:rPr b="1" lang="en-GB" sz="3000">
                <a:solidFill>
                  <a:schemeClr val="dk1"/>
                </a:solidFill>
                <a:latin typeface="Montserrat ExtraBold"/>
                <a:ea typeface="Montserrat ExtraBold"/>
                <a:cs typeface="Montserrat ExtraBold"/>
                <a:sym typeface="Montserrat ExtraBold"/>
              </a:rPr>
              <a:t>This is a useless slide</a:t>
            </a:r>
            <a:endParaRPr b="1" sz="3000">
              <a:solidFill>
                <a:schemeClr val="dk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chemeClr val="dk1"/>
              </a:buClr>
              <a:buSzPts val="4000"/>
              <a:buFont typeface="Montserrat ExtraBold"/>
              <a:buNone/>
            </a:pPr>
            <a:r>
              <a:rPr b="1" lang="en-GB" sz="3000">
                <a:solidFill>
                  <a:schemeClr val="dk1"/>
                </a:solidFill>
                <a:latin typeface="Montserrat ExtraBold"/>
                <a:ea typeface="Montserrat ExtraBold"/>
                <a:cs typeface="Montserrat ExtraBold"/>
                <a:sym typeface="Montserrat ExtraBold"/>
              </a:rPr>
              <a:t>Its only goal is to make the next</a:t>
            </a:r>
            <a:endParaRPr b="1" sz="3000">
              <a:solidFill>
                <a:schemeClr val="dk1"/>
              </a:solidFill>
              <a:latin typeface="Montserrat ExtraBold"/>
              <a:ea typeface="Montserrat ExtraBold"/>
              <a:cs typeface="Montserrat ExtraBold"/>
              <a:sym typeface="Montserrat ExtraBold"/>
            </a:endParaRPr>
          </a:p>
          <a:p>
            <a:pPr indent="0" lvl="0" marL="0" marR="0" rtl="0" algn="ctr">
              <a:lnSpc>
                <a:spcPct val="100000"/>
              </a:lnSpc>
              <a:spcBef>
                <a:spcPts val="0"/>
              </a:spcBef>
              <a:spcAft>
                <a:spcPts val="0"/>
              </a:spcAft>
              <a:buClr>
                <a:schemeClr val="dk1"/>
              </a:buClr>
              <a:buSzPts val="4000"/>
              <a:buFont typeface="Montserrat ExtraBold"/>
              <a:buNone/>
            </a:pPr>
            <a:r>
              <a:rPr b="1" lang="en-GB" sz="3000">
                <a:solidFill>
                  <a:schemeClr val="dk1"/>
                </a:solidFill>
                <a:latin typeface="Montserrat ExtraBold"/>
                <a:ea typeface="Montserrat ExtraBold"/>
                <a:cs typeface="Montserrat ExtraBold"/>
                <a:sym typeface="Montserrat ExtraBold"/>
              </a:rPr>
              <a:t>The </a:t>
            </a:r>
            <a:r>
              <a:rPr b="1" lang="en-GB" sz="3000">
                <a:solidFill>
                  <a:srgbClr val="E7255D"/>
                </a:solidFill>
                <a:latin typeface="Montserrat ExtraBold"/>
                <a:ea typeface="Montserrat ExtraBold"/>
                <a:cs typeface="Montserrat ExtraBold"/>
                <a:sym typeface="Montserrat ExtraBold"/>
              </a:rPr>
              <a:t>100th</a:t>
            </a:r>
            <a:endParaRPr b="1" sz="3000">
              <a:solidFill>
                <a:srgbClr val="E7255D"/>
              </a:solidFill>
              <a:latin typeface="Montserrat ExtraBold"/>
              <a:ea typeface="Montserrat ExtraBold"/>
              <a:cs typeface="Montserrat ExtraBold"/>
              <a:sym typeface="Montserrat ExtraBold"/>
            </a:endParaRPr>
          </a:p>
          <a:p>
            <a:pPr indent="0" lvl="0" marL="0" marR="0" rtl="0" algn="ctr">
              <a:lnSpc>
                <a:spcPct val="100000"/>
              </a:lnSpc>
              <a:spcBef>
                <a:spcPts val="600"/>
              </a:spcBef>
              <a:spcAft>
                <a:spcPts val="0"/>
              </a:spcAft>
              <a:buClr>
                <a:schemeClr val="dk1"/>
              </a:buClr>
              <a:buSzPts val="4000"/>
              <a:buFont typeface="Calibri"/>
              <a:buNone/>
            </a:pPr>
            <a:r>
              <a:t/>
            </a:r>
            <a:endParaRPr sz="3000">
              <a:solidFill>
                <a:srgbClr val="181818"/>
              </a:solidFill>
              <a:latin typeface="Montserrat ExtraBold"/>
              <a:ea typeface="Montserrat ExtraBold"/>
              <a:cs typeface="Montserrat ExtraBold"/>
              <a:sym typeface="Montserrat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KWANKO">
      <a:dk1>
        <a:srgbClr val="0D0D0D"/>
      </a:dk1>
      <a:lt1>
        <a:srgbClr val="FFFFFF"/>
      </a:lt1>
      <a:dk2>
        <a:srgbClr val="7F7F7F"/>
      </a:dk2>
      <a:lt2>
        <a:srgbClr val="E7E6E6"/>
      </a:lt2>
      <a:accent1>
        <a:srgbClr val="E5025D"/>
      </a:accent1>
      <a:accent2>
        <a:srgbClr val="E5025D"/>
      </a:accent2>
      <a:accent3>
        <a:srgbClr val="F94989"/>
      </a:accent3>
      <a:accent4>
        <a:srgbClr val="F94989"/>
      </a:accent4>
      <a:accent5>
        <a:srgbClr val="FA70A2"/>
      </a:accent5>
      <a:accent6>
        <a:srgbClr val="FA70A2"/>
      </a:accent6>
      <a:hlink>
        <a:srgbClr val="E5025D"/>
      </a:hlink>
      <a:folHlink>
        <a:srgbClr val="E5025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KWANKO">
      <a:dk1>
        <a:srgbClr val="0D0D0D"/>
      </a:dk1>
      <a:lt1>
        <a:srgbClr val="FFFFFF"/>
      </a:lt1>
      <a:dk2>
        <a:srgbClr val="7F7F7F"/>
      </a:dk2>
      <a:lt2>
        <a:srgbClr val="E7E6E6"/>
      </a:lt2>
      <a:accent1>
        <a:srgbClr val="E5025D"/>
      </a:accent1>
      <a:accent2>
        <a:srgbClr val="E5025D"/>
      </a:accent2>
      <a:accent3>
        <a:srgbClr val="F94989"/>
      </a:accent3>
      <a:accent4>
        <a:srgbClr val="F94989"/>
      </a:accent4>
      <a:accent5>
        <a:srgbClr val="FA70A2"/>
      </a:accent5>
      <a:accent6>
        <a:srgbClr val="FA70A2"/>
      </a:accent6>
      <a:hlink>
        <a:srgbClr val="E5025D"/>
      </a:hlink>
      <a:folHlink>
        <a:srgbClr val="E5025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